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handoutMasterIdLst>
    <p:handoutMasterId r:id="rId19"/>
  </p:handoutMasterIdLst>
  <p:sldIdLst>
    <p:sldId id="256" r:id="rId3"/>
    <p:sldId id="263" r:id="rId4"/>
    <p:sldId id="275" r:id="rId5"/>
    <p:sldId id="269" r:id="rId6"/>
    <p:sldId id="264" r:id="rId7"/>
    <p:sldId id="272" r:id="rId8"/>
    <p:sldId id="274" r:id="rId9"/>
    <p:sldId id="259" r:id="rId10"/>
    <p:sldId id="261" r:id="rId11"/>
    <p:sldId id="262" r:id="rId12"/>
    <p:sldId id="265" r:id="rId13"/>
    <p:sldId id="266" r:id="rId14"/>
    <p:sldId id="267" r:id="rId15"/>
    <p:sldId id="268" r:id="rId16"/>
    <p:sldId id="270" r:id="rId17"/>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5"/>
  </p:normalViewPr>
  <p:slideViewPr>
    <p:cSldViewPr snapToGrid="0">
      <p:cViewPr varScale="1">
        <p:scale>
          <a:sx n="107" d="100"/>
          <a:sy n="107" d="100"/>
        </p:scale>
        <p:origin x="17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fabriceguilbaud:Documents:Recherches%20et%20Communications:Publications2011-...:soci&#233;t&#233;s%20contemporaines:grafSC.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fabriceguilbaud:Desktop:s&#233;rieslonguesTravailp&#233;nitentiaire%20-%20Copie%20-%20copie.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325570126667"/>
          <c:y val="0.119565005864672"/>
          <c:w val="0.86768340032179303"/>
          <c:h val="0.68840457922083897"/>
        </c:manualLayout>
      </c:layout>
      <c:barChart>
        <c:barDir val="col"/>
        <c:grouping val="clustered"/>
        <c:varyColors val="0"/>
        <c:ser>
          <c:idx val="3"/>
          <c:order val="3"/>
          <c:tx>
            <c:strRef>
              <c:f>Feuil1!$G$9</c:f>
              <c:strCache>
                <c:ptCount val="1"/>
                <c:pt idx="0">
                  <c:v>Population écrouée occupée en emploi</c:v>
                </c:pt>
              </c:strCache>
            </c:strRef>
          </c:tx>
          <c:spPr>
            <a:solidFill>
              <a:schemeClr val="bg1">
                <a:lumMod val="50000"/>
              </a:schemeClr>
            </a:solidFill>
            <a:ln>
              <a:solidFill>
                <a:schemeClr val="bg1">
                  <a:lumMod val="50000"/>
                </a:schemeClr>
              </a:solidFill>
            </a:ln>
          </c:spPr>
          <c:invertIfNegative val="0"/>
          <c:cat>
            <c:numRef>
              <c:f>Feuil1!$C$10:$C$20</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Feuil1!$G$10:$G$20</c:f>
              <c:numCache>
                <c:formatCode>General</c:formatCode>
                <c:ptCount val="11"/>
                <c:pt idx="0">
                  <c:v>21983</c:v>
                </c:pt>
                <c:pt idx="1">
                  <c:v>21437</c:v>
                </c:pt>
                <c:pt idx="2">
                  <c:v>20802</c:v>
                </c:pt>
                <c:pt idx="3">
                  <c:v>21165</c:v>
                </c:pt>
                <c:pt idx="4">
                  <c:v>20866</c:v>
                </c:pt>
                <c:pt idx="5">
                  <c:v>21642</c:v>
                </c:pt>
                <c:pt idx="6">
                  <c:v>21542</c:v>
                </c:pt>
                <c:pt idx="7">
                  <c:v>22154</c:v>
                </c:pt>
                <c:pt idx="8">
                  <c:v>22249</c:v>
                </c:pt>
                <c:pt idx="9">
                  <c:v>22367</c:v>
                </c:pt>
                <c:pt idx="10">
                  <c:v>24001</c:v>
                </c:pt>
              </c:numCache>
            </c:numRef>
          </c:val>
          <c:extLst>
            <c:ext xmlns:c16="http://schemas.microsoft.com/office/drawing/2014/chart" uri="{C3380CC4-5D6E-409C-BE32-E72D297353CC}">
              <c16:uniqueId val="{00000000-7B44-41AE-BA0E-EA4D9032A654}"/>
            </c:ext>
          </c:extLst>
        </c:ser>
        <c:ser>
          <c:idx val="4"/>
          <c:order val="4"/>
          <c:tx>
            <c:strRef>
              <c:f>Feuil1!$H$9</c:f>
              <c:strCache>
                <c:ptCount val="1"/>
                <c:pt idx="0">
                  <c:v>Population écrouée (détenue et non-hébergée) au 1er janvier</c:v>
                </c:pt>
              </c:strCache>
            </c:strRef>
          </c:tx>
          <c:spPr>
            <a:solidFill>
              <a:schemeClr val="bg1">
                <a:lumMod val="85000"/>
              </a:schemeClr>
            </a:solidFill>
            <a:ln>
              <a:solidFill>
                <a:schemeClr val="bg1">
                  <a:lumMod val="65000"/>
                </a:schemeClr>
              </a:solidFill>
            </a:ln>
          </c:spPr>
          <c:invertIfNegative val="0"/>
          <c:cat>
            <c:numRef>
              <c:f>Feuil1!$C$10:$C$20</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Feuil1!$H$10:$H$20</c:f>
              <c:numCache>
                <c:formatCode>General</c:formatCode>
                <c:ptCount val="11"/>
                <c:pt idx="0">
                  <c:v>51441</c:v>
                </c:pt>
                <c:pt idx="1">
                  <c:v>47837</c:v>
                </c:pt>
                <c:pt idx="2">
                  <c:v>48594</c:v>
                </c:pt>
                <c:pt idx="3">
                  <c:v>55407</c:v>
                </c:pt>
                <c:pt idx="4">
                  <c:v>59246</c:v>
                </c:pt>
                <c:pt idx="5">
                  <c:v>59197</c:v>
                </c:pt>
                <c:pt idx="6">
                  <c:v>59522</c:v>
                </c:pt>
                <c:pt idx="7">
                  <c:v>60403</c:v>
                </c:pt>
                <c:pt idx="8">
                  <c:v>64003</c:v>
                </c:pt>
                <c:pt idx="9">
                  <c:v>66178</c:v>
                </c:pt>
                <c:pt idx="10">
                  <c:v>66089</c:v>
                </c:pt>
              </c:numCache>
            </c:numRef>
          </c:val>
          <c:extLst>
            <c:ext xmlns:c16="http://schemas.microsoft.com/office/drawing/2014/chart" uri="{C3380CC4-5D6E-409C-BE32-E72D297353CC}">
              <c16:uniqueId val="{00000001-7B44-41AE-BA0E-EA4D9032A654}"/>
            </c:ext>
          </c:extLst>
        </c:ser>
        <c:dLbls>
          <c:showLegendKey val="0"/>
          <c:showVal val="0"/>
          <c:showCatName val="0"/>
          <c:showSerName val="0"/>
          <c:showPercent val="0"/>
          <c:showBubbleSize val="0"/>
        </c:dLbls>
        <c:gapWidth val="202"/>
        <c:axId val="2074987480"/>
        <c:axId val="2074984152"/>
      </c:barChart>
      <c:lineChart>
        <c:grouping val="standard"/>
        <c:varyColors val="0"/>
        <c:ser>
          <c:idx val="1"/>
          <c:order val="0"/>
          <c:tx>
            <c:strRef>
              <c:f>Feuil1!$D$9</c:f>
              <c:strCache>
                <c:ptCount val="1"/>
                <c:pt idx="0">
                  <c:v>Maisons d’arrêt</c:v>
                </c:pt>
              </c:strCache>
            </c:strRef>
          </c:tx>
          <c:spPr>
            <a:ln w="12700">
              <a:solidFill>
                <a:srgbClr val="FF0000"/>
              </a:solidFill>
              <a:prstDash val="solid"/>
            </a:ln>
          </c:spPr>
          <c:marker>
            <c:symbol val="square"/>
            <c:size val="5"/>
            <c:spPr>
              <a:solidFill>
                <a:srgbClr val="FF0000"/>
              </a:solidFill>
              <a:ln>
                <a:solidFill>
                  <a:srgbClr val="FF0000"/>
                </a:solidFill>
                <a:prstDash val="solid"/>
              </a:ln>
            </c:spPr>
          </c:marker>
          <c:cat>
            <c:numRef>
              <c:f>Feuil1!$C$10:$C$20</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Feuil1!$D$10:$D$20</c:f>
              <c:numCache>
                <c:formatCode>0.00%</c:formatCode>
                <c:ptCount val="11"/>
                <c:pt idx="0">
                  <c:v>0.39100000000000001</c:v>
                </c:pt>
                <c:pt idx="1">
                  <c:v>0.40400000000000003</c:v>
                </c:pt>
                <c:pt idx="2">
                  <c:v>0.34599999999999997</c:v>
                </c:pt>
                <c:pt idx="3">
                  <c:v>0.32400000000000001</c:v>
                </c:pt>
                <c:pt idx="4" formatCode="0%">
                  <c:v>0.31</c:v>
                </c:pt>
                <c:pt idx="5">
                  <c:v>0.32500000000000001</c:v>
                </c:pt>
                <c:pt idx="6">
                  <c:v>0.32900000000000001</c:v>
                </c:pt>
                <c:pt idx="7">
                  <c:v>0.32050000000000001</c:v>
                </c:pt>
                <c:pt idx="8">
                  <c:v>0.30599999999999999</c:v>
                </c:pt>
                <c:pt idx="9">
                  <c:v>0.29499999999999998</c:v>
                </c:pt>
                <c:pt idx="10">
                  <c:v>0.32200000000000001</c:v>
                </c:pt>
              </c:numCache>
            </c:numRef>
          </c:val>
          <c:smooth val="0"/>
          <c:extLst>
            <c:ext xmlns:c16="http://schemas.microsoft.com/office/drawing/2014/chart" uri="{C3380CC4-5D6E-409C-BE32-E72D297353CC}">
              <c16:uniqueId val="{00000002-7B44-41AE-BA0E-EA4D9032A654}"/>
            </c:ext>
          </c:extLst>
        </c:ser>
        <c:ser>
          <c:idx val="2"/>
          <c:order val="1"/>
          <c:tx>
            <c:strRef>
              <c:f>Feuil1!$E$9</c:f>
              <c:strCache>
                <c:ptCount val="1"/>
                <c:pt idx="0">
                  <c:v>Établissements pour peine</c:v>
                </c:pt>
              </c:strCache>
            </c:strRef>
          </c:tx>
          <c:spPr>
            <a:ln w="12700">
              <a:solidFill>
                <a:srgbClr val="008000"/>
              </a:solidFill>
              <a:prstDash val="solid"/>
            </a:ln>
          </c:spPr>
          <c:marker>
            <c:symbol val="triangle"/>
            <c:size val="5"/>
            <c:spPr>
              <a:solidFill>
                <a:srgbClr val="008000"/>
              </a:solidFill>
              <a:ln>
                <a:solidFill>
                  <a:srgbClr val="008000"/>
                </a:solidFill>
                <a:prstDash val="solid"/>
              </a:ln>
            </c:spPr>
          </c:marker>
          <c:cat>
            <c:numRef>
              <c:f>Feuil1!$C$10:$C$20</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Feuil1!$E$10:$E$20</c:f>
              <c:numCache>
                <c:formatCode>0.00%</c:formatCode>
                <c:ptCount val="11"/>
                <c:pt idx="0">
                  <c:v>0.63200000000000001</c:v>
                </c:pt>
                <c:pt idx="1">
                  <c:v>0.628</c:v>
                </c:pt>
                <c:pt idx="2">
                  <c:v>0.59799999999999998</c:v>
                </c:pt>
                <c:pt idx="3">
                  <c:v>0.56699999999999995</c:v>
                </c:pt>
                <c:pt idx="4" formatCode="0%">
                  <c:v>0.53</c:v>
                </c:pt>
                <c:pt idx="5">
                  <c:v>0.52900000000000003</c:v>
                </c:pt>
                <c:pt idx="6">
                  <c:v>0.52300000000000002</c:v>
                </c:pt>
                <c:pt idx="7">
                  <c:v>0.51300000000000001</c:v>
                </c:pt>
                <c:pt idx="8">
                  <c:v>0.48299999999999998</c:v>
                </c:pt>
                <c:pt idx="9">
                  <c:v>0.48099999999999998</c:v>
                </c:pt>
                <c:pt idx="10">
                  <c:v>0.53200000000000003</c:v>
                </c:pt>
              </c:numCache>
            </c:numRef>
          </c:val>
          <c:smooth val="0"/>
          <c:extLst>
            <c:ext xmlns:c16="http://schemas.microsoft.com/office/drawing/2014/chart" uri="{C3380CC4-5D6E-409C-BE32-E72D297353CC}">
              <c16:uniqueId val="{00000003-7B44-41AE-BA0E-EA4D9032A654}"/>
            </c:ext>
          </c:extLst>
        </c:ser>
        <c:ser>
          <c:idx val="0"/>
          <c:order val="2"/>
          <c:tx>
            <c:v>taux d'emploi global</c:v>
          </c:tx>
          <c:marker>
            <c:symbol val="x"/>
            <c:size val="6"/>
          </c:marker>
          <c:cat>
            <c:numRef>
              <c:f>Feuil1!$C$10:$C$20</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Feuil1!$F$10:$F$20</c:f>
              <c:numCache>
                <c:formatCode>0.0%</c:formatCode>
                <c:ptCount val="11"/>
                <c:pt idx="0">
                  <c:v>0.4647</c:v>
                </c:pt>
                <c:pt idx="1">
                  <c:v>0.47599999999999998</c:v>
                </c:pt>
                <c:pt idx="2">
                  <c:v>0.42099999999999999</c:v>
                </c:pt>
                <c:pt idx="3">
                  <c:v>0.39100000000000001</c:v>
                </c:pt>
                <c:pt idx="4">
                  <c:v>0.375</c:v>
                </c:pt>
                <c:pt idx="5">
                  <c:v>0.38800000000000001</c:v>
                </c:pt>
                <c:pt idx="6">
                  <c:v>0.39229999999999998</c:v>
                </c:pt>
                <c:pt idx="7">
                  <c:v>0.38179999999999997</c:v>
                </c:pt>
                <c:pt idx="8">
                  <c:v>0.36399999999999999</c:v>
                </c:pt>
                <c:pt idx="9">
                  <c:v>0.35699999999999998</c:v>
                </c:pt>
                <c:pt idx="10">
                  <c:v>0.39100000000000001</c:v>
                </c:pt>
              </c:numCache>
            </c:numRef>
          </c:val>
          <c:smooth val="0"/>
          <c:extLst>
            <c:ext xmlns:c16="http://schemas.microsoft.com/office/drawing/2014/chart" uri="{C3380CC4-5D6E-409C-BE32-E72D297353CC}">
              <c16:uniqueId val="{00000004-7B44-41AE-BA0E-EA4D9032A654}"/>
            </c:ext>
          </c:extLst>
        </c:ser>
        <c:dLbls>
          <c:showLegendKey val="0"/>
          <c:showVal val="0"/>
          <c:showCatName val="0"/>
          <c:showSerName val="0"/>
          <c:showPercent val="0"/>
          <c:showBubbleSize val="0"/>
        </c:dLbls>
        <c:marker val="1"/>
        <c:smooth val="0"/>
        <c:axId val="2074977160"/>
        <c:axId val="2074980648"/>
      </c:lineChart>
      <c:catAx>
        <c:axId val="2074977160"/>
        <c:scaling>
          <c:orientation val="minMax"/>
        </c:scaling>
        <c:delete val="0"/>
        <c:axPos val="b"/>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Times New Roman"/>
                <a:ea typeface="Times New Roman"/>
                <a:cs typeface="Times New Roman"/>
              </a:defRPr>
            </a:pPr>
            <a:endParaRPr lang="fr-FR"/>
          </a:p>
        </c:txPr>
        <c:crossAx val="2074980648"/>
        <c:crosses val="autoZero"/>
        <c:auto val="1"/>
        <c:lblAlgn val="ctr"/>
        <c:lblOffset val="10"/>
        <c:tickLblSkip val="1"/>
        <c:tickMarkSkip val="1"/>
        <c:noMultiLvlLbl val="0"/>
      </c:catAx>
      <c:valAx>
        <c:axId val="2074980648"/>
        <c:scaling>
          <c:orientation val="minMax"/>
          <c:min val="0.1"/>
        </c:scaling>
        <c:delete val="0"/>
        <c:axPos val="l"/>
        <c:majorGridlines>
          <c:spPr>
            <a:ln w="952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lIns="2" anchor="ctr" anchorCtr="1">
            <a:spAutoFit/>
          </a:bodyPr>
          <a:lstStyle/>
          <a:p>
            <a:pPr>
              <a:defRPr sz="800" b="0" i="0" u="none" strike="noStrike" kern="100" spc="-50" baseline="0">
                <a:solidFill>
                  <a:srgbClr val="000000"/>
                </a:solidFill>
                <a:latin typeface="Times New Roman"/>
                <a:ea typeface="Times New Roman"/>
                <a:cs typeface="Times New Roman"/>
              </a:defRPr>
            </a:pPr>
            <a:endParaRPr lang="fr-FR"/>
          </a:p>
        </c:txPr>
        <c:crossAx val="2074977160"/>
        <c:crosses val="autoZero"/>
        <c:crossBetween val="between"/>
        <c:majorUnit val="0.05"/>
        <c:minorUnit val="0.02"/>
      </c:valAx>
      <c:valAx>
        <c:axId val="2074984152"/>
        <c:scaling>
          <c:orientation val="minMax"/>
          <c:max val="70000"/>
          <c:min val="10000"/>
        </c:scaling>
        <c:delete val="0"/>
        <c:axPos val="r"/>
        <c:minorGridlines>
          <c:spPr>
            <a:ln w="1270" cmpd="sng">
              <a:solidFill>
                <a:schemeClr val="bg2"/>
              </a:solidFill>
            </a:ln>
          </c:spPr>
        </c:minorGridlines>
        <c:numFmt formatCode="#,##0" sourceLinked="0"/>
        <c:majorTickMark val="out"/>
        <c:minorTickMark val="none"/>
        <c:tickLblPos val="nextTo"/>
        <c:txPr>
          <a:bodyPr/>
          <a:lstStyle/>
          <a:p>
            <a:pPr>
              <a:defRPr sz="800" kern="100" spc="-50">
                <a:latin typeface="Times New Roman"/>
                <a:cs typeface="Times New Roman"/>
              </a:defRPr>
            </a:pPr>
            <a:endParaRPr lang="fr-FR"/>
          </a:p>
        </c:txPr>
        <c:crossAx val="2074987480"/>
        <c:crosses val="max"/>
        <c:crossBetween val="between"/>
        <c:majorUnit val="5000"/>
        <c:minorUnit val="1000"/>
      </c:valAx>
      <c:catAx>
        <c:axId val="2074987480"/>
        <c:scaling>
          <c:orientation val="minMax"/>
        </c:scaling>
        <c:delete val="1"/>
        <c:axPos val="b"/>
        <c:numFmt formatCode="General" sourceLinked="1"/>
        <c:majorTickMark val="out"/>
        <c:minorTickMark val="none"/>
        <c:tickLblPos val="nextTo"/>
        <c:crossAx val="2074984152"/>
        <c:crossesAt val="0"/>
        <c:auto val="1"/>
        <c:lblAlgn val="ctr"/>
        <c:lblOffset val="100"/>
        <c:noMultiLvlLbl val="0"/>
      </c:catAx>
      <c:spPr>
        <a:ln w="12700">
          <a:solidFill>
            <a:srgbClr val="808080"/>
          </a:solidFill>
          <a:prstDash val="solid"/>
        </a:ln>
      </c:spPr>
    </c:plotArea>
    <c:legend>
      <c:legendPos val="b"/>
      <c:layout>
        <c:manualLayout>
          <c:xMode val="edge"/>
          <c:yMode val="edge"/>
          <c:x val="0"/>
          <c:y val="0.86782974097934695"/>
          <c:w val="0.99987155860836496"/>
          <c:h val="0.120106312468517"/>
        </c:manualLayout>
      </c:layout>
      <c:overlay val="0"/>
      <c:spPr>
        <a:solidFill>
          <a:srgbClr val="FFFFFF"/>
        </a:solidFill>
        <a:ln w="3175">
          <a:noFill/>
          <a:prstDash val="solid"/>
        </a:ln>
      </c:spPr>
      <c:txPr>
        <a:bodyPr lIns="0">
          <a:noAutofit/>
        </a:bodyPr>
        <a:lstStyle/>
        <a:p>
          <a:pPr>
            <a:defRPr sz="800" b="0" i="0" u="none" strike="noStrike" kern="100" spc="-20" baseline="0">
              <a:solidFill>
                <a:srgbClr val="000000"/>
              </a:solidFill>
              <a:latin typeface="Times New Roman"/>
              <a:ea typeface="Times New Roman"/>
              <a:cs typeface="Times New Roman"/>
            </a:defRPr>
          </a:pPr>
          <a:endParaRPr lang="fr-FR"/>
        </a:p>
      </c:txPr>
    </c:legend>
    <c:plotVisOnly val="1"/>
    <c:dispBlanksAs val="gap"/>
    <c:showDLblsOverMax val="0"/>
  </c:chart>
  <c:spPr>
    <a:noFill/>
    <a:ln w="3175">
      <a:solidFill>
        <a:srgbClr val="000000"/>
      </a:solidFill>
      <a:prstDash val="solid"/>
    </a:ln>
  </c:spPr>
  <c:txPr>
    <a:bodyPr/>
    <a:lstStyle/>
    <a:p>
      <a:pPr>
        <a:defRPr sz="1025" b="0" i="0" u="none" strike="noStrike" baseline="0">
          <a:solidFill>
            <a:srgbClr val="000000"/>
          </a:solidFill>
          <a:latin typeface="Arial"/>
          <a:ea typeface="Arial"/>
          <a:cs typeface="Arial"/>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90940393911"/>
          <c:y val="0.109628483939508"/>
          <c:w val="0.782175657584398"/>
          <c:h val="0.718439629008638"/>
        </c:manualLayout>
      </c:layout>
      <c:lineChart>
        <c:grouping val="standard"/>
        <c:varyColors val="0"/>
        <c:ser>
          <c:idx val="0"/>
          <c:order val="0"/>
          <c:tx>
            <c:strRef>
              <c:f>'txchômage-activité 70-88'!$D$15:$D$16</c:f>
              <c:strCache>
                <c:ptCount val="1"/>
                <c:pt idx="0">
                  <c:v>Service général</c:v>
                </c:pt>
              </c:strCache>
            </c:strRef>
          </c:tx>
          <c:spPr>
            <a:ln w="28575" cmpd="sng">
              <a:solidFill>
                <a:srgbClr val="333399"/>
              </a:solidFill>
              <a:prstDash val="solid"/>
            </a:ln>
          </c:spPr>
          <c:marker>
            <c:symbol val="x"/>
            <c:size val="3"/>
            <c:spPr>
              <a:solidFill>
                <a:srgbClr val="000090"/>
              </a:solidFill>
              <a:ln w="28575" cmpd="sng">
                <a:solidFill>
                  <a:srgbClr val="000090"/>
                </a:solidFill>
                <a:prstDash val="solid"/>
              </a:ln>
            </c:spPr>
          </c:marker>
          <c:dLbls>
            <c:dLbl>
              <c:idx val="0"/>
              <c:layout>
                <c:manualLayout>
                  <c:x val="-1.9736842105263198E-2"/>
                  <c:y val="1.53711023276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CC-42F7-9020-AD027E598AB6}"/>
                </c:ext>
              </c:extLst>
            </c:dLbl>
            <c:dLbl>
              <c:idx val="1"/>
              <c:delete val="1"/>
              <c:extLst>
                <c:ext xmlns:c15="http://schemas.microsoft.com/office/drawing/2012/chart" uri="{CE6537A1-D6FC-4f65-9D91-7224C49458BB}"/>
                <c:ext xmlns:c16="http://schemas.microsoft.com/office/drawing/2014/chart" uri="{C3380CC4-5D6E-409C-BE32-E72D297353CC}">
                  <c16:uniqueId val="{00000001-4CCC-42F7-9020-AD027E598AB6}"/>
                </c:ext>
              </c:extLst>
            </c:dLbl>
            <c:dLbl>
              <c:idx val="2"/>
              <c:delete val="1"/>
              <c:extLst>
                <c:ext xmlns:c15="http://schemas.microsoft.com/office/drawing/2012/chart" uri="{CE6537A1-D6FC-4f65-9D91-7224C49458BB}"/>
                <c:ext xmlns:c16="http://schemas.microsoft.com/office/drawing/2014/chart" uri="{C3380CC4-5D6E-409C-BE32-E72D297353CC}">
                  <c16:uniqueId val="{00000002-4CCC-42F7-9020-AD027E598AB6}"/>
                </c:ext>
              </c:extLst>
            </c:dLbl>
            <c:dLbl>
              <c:idx val="3"/>
              <c:delete val="1"/>
              <c:extLst>
                <c:ext xmlns:c15="http://schemas.microsoft.com/office/drawing/2012/chart" uri="{CE6537A1-D6FC-4f65-9D91-7224C49458BB}"/>
                <c:ext xmlns:c16="http://schemas.microsoft.com/office/drawing/2014/chart" uri="{C3380CC4-5D6E-409C-BE32-E72D297353CC}">
                  <c16:uniqueId val="{00000003-4CCC-42F7-9020-AD027E598AB6}"/>
                </c:ext>
              </c:extLst>
            </c:dLbl>
            <c:dLbl>
              <c:idx val="4"/>
              <c:delete val="1"/>
              <c:extLst>
                <c:ext xmlns:c15="http://schemas.microsoft.com/office/drawing/2012/chart" uri="{CE6537A1-D6FC-4f65-9D91-7224C49458BB}"/>
                <c:ext xmlns:c16="http://schemas.microsoft.com/office/drawing/2014/chart" uri="{C3380CC4-5D6E-409C-BE32-E72D297353CC}">
                  <c16:uniqueId val="{00000004-4CCC-42F7-9020-AD027E598AB6}"/>
                </c:ext>
              </c:extLst>
            </c:dLbl>
            <c:dLbl>
              <c:idx val="5"/>
              <c:delete val="1"/>
              <c:extLst>
                <c:ext xmlns:c15="http://schemas.microsoft.com/office/drawing/2012/chart" uri="{CE6537A1-D6FC-4f65-9D91-7224C49458BB}"/>
                <c:ext xmlns:c16="http://schemas.microsoft.com/office/drawing/2014/chart" uri="{C3380CC4-5D6E-409C-BE32-E72D297353CC}">
                  <c16:uniqueId val="{00000005-4CCC-42F7-9020-AD027E598AB6}"/>
                </c:ext>
              </c:extLst>
            </c:dLbl>
            <c:dLbl>
              <c:idx val="6"/>
              <c:delete val="1"/>
              <c:extLst>
                <c:ext xmlns:c15="http://schemas.microsoft.com/office/drawing/2012/chart" uri="{CE6537A1-D6FC-4f65-9D91-7224C49458BB}"/>
                <c:ext xmlns:c16="http://schemas.microsoft.com/office/drawing/2014/chart" uri="{C3380CC4-5D6E-409C-BE32-E72D297353CC}">
                  <c16:uniqueId val="{00000006-4CCC-42F7-9020-AD027E598AB6}"/>
                </c:ext>
              </c:extLst>
            </c:dLbl>
            <c:dLbl>
              <c:idx val="7"/>
              <c:delete val="1"/>
              <c:extLst>
                <c:ext xmlns:c15="http://schemas.microsoft.com/office/drawing/2012/chart" uri="{CE6537A1-D6FC-4f65-9D91-7224C49458BB}"/>
                <c:ext xmlns:c16="http://schemas.microsoft.com/office/drawing/2014/chart" uri="{C3380CC4-5D6E-409C-BE32-E72D297353CC}">
                  <c16:uniqueId val="{00000007-4CCC-42F7-9020-AD027E598AB6}"/>
                </c:ext>
              </c:extLst>
            </c:dLbl>
            <c:dLbl>
              <c:idx val="8"/>
              <c:layout>
                <c:manualLayout>
                  <c:x val="-2.6315789473684199E-2"/>
                  <c:y val="2.635046113306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CCC-42F7-9020-AD027E598AB6}"/>
                </c:ext>
              </c:extLst>
            </c:dLbl>
            <c:spPr>
              <a:noFill/>
              <a:ln>
                <a:noFill/>
              </a:ln>
              <a:effectLst/>
            </c:spPr>
            <c:txPr>
              <a:bodyPr/>
              <a:lstStyle/>
              <a:p>
                <a:pPr>
                  <a:defRPr>
                    <a:latin typeface="Times New Roman"/>
                    <a:cs typeface="Times New Roman"/>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'txchômage-activité 70-88'!$C$17:$C$25</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'txchômage-activité 70-88'!$D$17:$D$25</c:f>
              <c:numCache>
                <c:formatCode>General</c:formatCode>
                <c:ptCount val="9"/>
                <c:pt idx="0">
                  <c:v>178</c:v>
                </c:pt>
                <c:pt idx="1">
                  <c:v>175</c:v>
                </c:pt>
                <c:pt idx="2">
                  <c:v>178</c:v>
                </c:pt>
                <c:pt idx="3">
                  <c:v>189</c:v>
                </c:pt>
                <c:pt idx="4">
                  <c:v>189</c:v>
                </c:pt>
                <c:pt idx="5">
                  <c:v>202</c:v>
                </c:pt>
                <c:pt idx="6">
                  <c:v>224</c:v>
                </c:pt>
                <c:pt idx="7">
                  <c:v>233</c:v>
                </c:pt>
                <c:pt idx="8">
                  <c:v>239</c:v>
                </c:pt>
              </c:numCache>
            </c:numRef>
          </c:val>
          <c:smooth val="0"/>
          <c:extLst>
            <c:ext xmlns:c16="http://schemas.microsoft.com/office/drawing/2014/chart" uri="{C3380CC4-5D6E-409C-BE32-E72D297353CC}">
              <c16:uniqueId val="{00000009-4CCC-42F7-9020-AD027E598AB6}"/>
            </c:ext>
          </c:extLst>
        </c:ser>
        <c:ser>
          <c:idx val="1"/>
          <c:order val="1"/>
          <c:tx>
            <c:strRef>
              <c:f>'txchômage-activité 70-88'!$E$15:$E$16</c:f>
              <c:strCache>
                <c:ptCount val="1"/>
                <c:pt idx="0">
                  <c:v>Concession et gestion semi-privée</c:v>
                </c:pt>
              </c:strCache>
            </c:strRef>
          </c:tx>
          <c:spPr>
            <a:ln w="28575" cmpd="sng">
              <a:solidFill>
                <a:srgbClr val="DD0806"/>
              </a:solidFill>
              <a:prstDash val="lgDash"/>
            </a:ln>
          </c:spPr>
          <c:marker>
            <c:symbol val="diamond"/>
            <c:size val="5"/>
            <c:spPr>
              <a:solidFill>
                <a:srgbClr val="DD0806"/>
              </a:solidFill>
              <a:ln w="28575" cmpd="sng">
                <a:solidFill>
                  <a:srgbClr val="DD0806"/>
                </a:solidFill>
                <a:prstDash val="solid"/>
              </a:ln>
            </c:spPr>
          </c:marker>
          <c:dLbls>
            <c:dLbl>
              <c:idx val="0"/>
              <c:layout>
                <c:manualLayout>
                  <c:x val="-2.6315789473684199E-2"/>
                  <c:y val="-2.41545893719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CCC-42F7-9020-AD027E598AB6}"/>
                </c:ext>
              </c:extLst>
            </c:dLbl>
            <c:dLbl>
              <c:idx val="1"/>
              <c:delete val="1"/>
              <c:extLst>
                <c:ext xmlns:c15="http://schemas.microsoft.com/office/drawing/2012/chart" uri="{CE6537A1-D6FC-4f65-9D91-7224C49458BB}"/>
                <c:ext xmlns:c16="http://schemas.microsoft.com/office/drawing/2014/chart" uri="{C3380CC4-5D6E-409C-BE32-E72D297353CC}">
                  <c16:uniqueId val="{0000000B-4CCC-42F7-9020-AD027E598AB6}"/>
                </c:ext>
              </c:extLst>
            </c:dLbl>
            <c:dLbl>
              <c:idx val="2"/>
              <c:delete val="1"/>
              <c:extLst>
                <c:ext xmlns:c15="http://schemas.microsoft.com/office/drawing/2012/chart" uri="{CE6537A1-D6FC-4f65-9D91-7224C49458BB}"/>
                <c:ext xmlns:c16="http://schemas.microsoft.com/office/drawing/2014/chart" uri="{C3380CC4-5D6E-409C-BE32-E72D297353CC}">
                  <c16:uniqueId val="{0000000C-4CCC-42F7-9020-AD027E598AB6}"/>
                </c:ext>
              </c:extLst>
            </c:dLbl>
            <c:dLbl>
              <c:idx val="3"/>
              <c:delete val="1"/>
              <c:extLst>
                <c:ext xmlns:c15="http://schemas.microsoft.com/office/drawing/2012/chart" uri="{CE6537A1-D6FC-4f65-9D91-7224C49458BB}"/>
                <c:ext xmlns:c16="http://schemas.microsoft.com/office/drawing/2014/chart" uri="{C3380CC4-5D6E-409C-BE32-E72D297353CC}">
                  <c16:uniqueId val="{0000000D-4CCC-42F7-9020-AD027E598AB6}"/>
                </c:ext>
              </c:extLst>
            </c:dLbl>
            <c:dLbl>
              <c:idx val="4"/>
              <c:delete val="1"/>
              <c:extLst>
                <c:ext xmlns:c15="http://schemas.microsoft.com/office/drawing/2012/chart" uri="{CE6537A1-D6FC-4f65-9D91-7224C49458BB}"/>
                <c:ext xmlns:c16="http://schemas.microsoft.com/office/drawing/2014/chart" uri="{C3380CC4-5D6E-409C-BE32-E72D297353CC}">
                  <c16:uniqueId val="{0000000E-4CCC-42F7-9020-AD027E598AB6}"/>
                </c:ext>
              </c:extLst>
            </c:dLbl>
            <c:dLbl>
              <c:idx val="5"/>
              <c:delete val="1"/>
              <c:extLst>
                <c:ext xmlns:c15="http://schemas.microsoft.com/office/drawing/2012/chart" uri="{CE6537A1-D6FC-4f65-9D91-7224C49458BB}"/>
                <c:ext xmlns:c16="http://schemas.microsoft.com/office/drawing/2014/chart" uri="{C3380CC4-5D6E-409C-BE32-E72D297353CC}">
                  <c16:uniqueId val="{0000000F-4CCC-42F7-9020-AD027E598AB6}"/>
                </c:ext>
              </c:extLst>
            </c:dLbl>
            <c:dLbl>
              <c:idx val="6"/>
              <c:delete val="1"/>
              <c:extLst>
                <c:ext xmlns:c15="http://schemas.microsoft.com/office/drawing/2012/chart" uri="{CE6537A1-D6FC-4f65-9D91-7224C49458BB}"/>
                <c:ext xmlns:c16="http://schemas.microsoft.com/office/drawing/2014/chart" uri="{C3380CC4-5D6E-409C-BE32-E72D297353CC}">
                  <c16:uniqueId val="{00000010-4CCC-42F7-9020-AD027E598AB6}"/>
                </c:ext>
              </c:extLst>
            </c:dLbl>
            <c:dLbl>
              <c:idx val="7"/>
              <c:delete val="1"/>
              <c:extLst>
                <c:ext xmlns:c15="http://schemas.microsoft.com/office/drawing/2012/chart" uri="{CE6537A1-D6FC-4f65-9D91-7224C49458BB}"/>
                <c:ext xmlns:c16="http://schemas.microsoft.com/office/drawing/2014/chart" uri="{C3380CC4-5D6E-409C-BE32-E72D297353CC}">
                  <c16:uniqueId val="{00000011-4CCC-42F7-9020-AD027E598AB6}"/>
                </c:ext>
              </c:extLst>
            </c:dLbl>
            <c:spPr>
              <a:noFill/>
              <a:ln>
                <a:noFill/>
              </a:ln>
              <a:effectLst/>
            </c:spPr>
            <c:txPr>
              <a:bodyPr/>
              <a:lstStyle/>
              <a:p>
                <a:pPr>
                  <a:defRPr>
                    <a:latin typeface="Times New Roman"/>
                    <a:cs typeface="Times New Roman"/>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'txchômage-activité 70-88'!$C$17:$C$25</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'txchômage-activité 70-88'!$E$17:$E$25</c:f>
              <c:numCache>
                <c:formatCode>General</c:formatCode>
                <c:ptCount val="9"/>
                <c:pt idx="0">
                  <c:v>354</c:v>
                </c:pt>
                <c:pt idx="1">
                  <c:v>349</c:v>
                </c:pt>
                <c:pt idx="2">
                  <c:v>348</c:v>
                </c:pt>
                <c:pt idx="3">
                  <c:v>347</c:v>
                </c:pt>
                <c:pt idx="4">
                  <c:v>347</c:v>
                </c:pt>
                <c:pt idx="5">
                  <c:v>359</c:v>
                </c:pt>
                <c:pt idx="6">
                  <c:v>370</c:v>
                </c:pt>
                <c:pt idx="7">
                  <c:v>369</c:v>
                </c:pt>
                <c:pt idx="8">
                  <c:v>374</c:v>
                </c:pt>
              </c:numCache>
            </c:numRef>
          </c:val>
          <c:smooth val="0"/>
          <c:extLst>
            <c:ext xmlns:c16="http://schemas.microsoft.com/office/drawing/2014/chart" uri="{C3380CC4-5D6E-409C-BE32-E72D297353CC}">
              <c16:uniqueId val="{00000012-4CCC-42F7-9020-AD027E598AB6}"/>
            </c:ext>
          </c:extLst>
        </c:ser>
        <c:ser>
          <c:idx val="3"/>
          <c:order val="2"/>
          <c:tx>
            <c:strRef>
              <c:f>'txchômage-activité 70-88'!$G$15:$G$16</c:f>
              <c:strCache>
                <c:ptCount val="1"/>
                <c:pt idx="0">
                  <c:v>RIEP</c:v>
                </c:pt>
              </c:strCache>
            </c:strRef>
          </c:tx>
          <c:spPr>
            <a:ln w="28575" cmpd="sng">
              <a:solidFill>
                <a:schemeClr val="tx1"/>
              </a:solidFill>
              <a:prstDash val="solid"/>
            </a:ln>
          </c:spPr>
          <c:marker>
            <c:symbol val="triangle"/>
            <c:size val="5"/>
            <c:spPr>
              <a:solidFill>
                <a:srgbClr val="000000"/>
              </a:solidFill>
              <a:ln w="28575" cmpd="sng">
                <a:solidFill>
                  <a:srgbClr val="000000"/>
                </a:solidFill>
                <a:prstDash val="solid"/>
              </a:ln>
            </c:spPr>
          </c:marker>
          <c:dLbls>
            <c:dLbl>
              <c:idx val="0"/>
              <c:layout>
                <c:manualLayout>
                  <c:x val="-2.30263157894737E-2"/>
                  <c:y val="2.63504611330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CCC-42F7-9020-AD027E598AB6}"/>
                </c:ext>
              </c:extLst>
            </c:dLbl>
            <c:dLbl>
              <c:idx val="1"/>
              <c:delete val="1"/>
              <c:extLst>
                <c:ext xmlns:c15="http://schemas.microsoft.com/office/drawing/2012/chart" uri="{CE6537A1-D6FC-4f65-9D91-7224C49458BB}"/>
                <c:ext xmlns:c16="http://schemas.microsoft.com/office/drawing/2014/chart" uri="{C3380CC4-5D6E-409C-BE32-E72D297353CC}">
                  <c16:uniqueId val="{00000014-4CCC-42F7-9020-AD027E598AB6}"/>
                </c:ext>
              </c:extLst>
            </c:dLbl>
            <c:dLbl>
              <c:idx val="2"/>
              <c:delete val="1"/>
              <c:extLst>
                <c:ext xmlns:c15="http://schemas.microsoft.com/office/drawing/2012/chart" uri="{CE6537A1-D6FC-4f65-9D91-7224C49458BB}"/>
                <c:ext xmlns:c16="http://schemas.microsoft.com/office/drawing/2014/chart" uri="{C3380CC4-5D6E-409C-BE32-E72D297353CC}">
                  <c16:uniqueId val="{00000015-4CCC-42F7-9020-AD027E598AB6}"/>
                </c:ext>
              </c:extLst>
            </c:dLbl>
            <c:dLbl>
              <c:idx val="3"/>
              <c:delete val="1"/>
              <c:extLst>
                <c:ext xmlns:c15="http://schemas.microsoft.com/office/drawing/2012/chart" uri="{CE6537A1-D6FC-4f65-9D91-7224C49458BB}"/>
                <c:ext xmlns:c16="http://schemas.microsoft.com/office/drawing/2014/chart" uri="{C3380CC4-5D6E-409C-BE32-E72D297353CC}">
                  <c16:uniqueId val="{00000016-4CCC-42F7-9020-AD027E598AB6}"/>
                </c:ext>
              </c:extLst>
            </c:dLbl>
            <c:dLbl>
              <c:idx val="4"/>
              <c:delete val="1"/>
              <c:extLst>
                <c:ext xmlns:c15="http://schemas.microsoft.com/office/drawing/2012/chart" uri="{CE6537A1-D6FC-4f65-9D91-7224C49458BB}"/>
                <c:ext xmlns:c16="http://schemas.microsoft.com/office/drawing/2014/chart" uri="{C3380CC4-5D6E-409C-BE32-E72D297353CC}">
                  <c16:uniqueId val="{00000017-4CCC-42F7-9020-AD027E598AB6}"/>
                </c:ext>
              </c:extLst>
            </c:dLbl>
            <c:dLbl>
              <c:idx val="5"/>
              <c:delete val="1"/>
              <c:extLst>
                <c:ext xmlns:c15="http://schemas.microsoft.com/office/drawing/2012/chart" uri="{CE6537A1-D6FC-4f65-9D91-7224C49458BB}"/>
                <c:ext xmlns:c16="http://schemas.microsoft.com/office/drawing/2014/chart" uri="{C3380CC4-5D6E-409C-BE32-E72D297353CC}">
                  <c16:uniqueId val="{00000018-4CCC-42F7-9020-AD027E598AB6}"/>
                </c:ext>
              </c:extLst>
            </c:dLbl>
            <c:dLbl>
              <c:idx val="6"/>
              <c:delete val="1"/>
              <c:extLst>
                <c:ext xmlns:c15="http://schemas.microsoft.com/office/drawing/2012/chart" uri="{CE6537A1-D6FC-4f65-9D91-7224C49458BB}"/>
                <c:ext xmlns:c16="http://schemas.microsoft.com/office/drawing/2014/chart" uri="{C3380CC4-5D6E-409C-BE32-E72D297353CC}">
                  <c16:uniqueId val="{00000019-4CCC-42F7-9020-AD027E598AB6}"/>
                </c:ext>
              </c:extLst>
            </c:dLbl>
            <c:dLbl>
              <c:idx val="7"/>
              <c:delete val="1"/>
              <c:extLst>
                <c:ext xmlns:c15="http://schemas.microsoft.com/office/drawing/2012/chart" uri="{CE6537A1-D6FC-4f65-9D91-7224C49458BB}"/>
                <c:ext xmlns:c16="http://schemas.microsoft.com/office/drawing/2014/chart" uri="{C3380CC4-5D6E-409C-BE32-E72D297353CC}">
                  <c16:uniqueId val="{0000001A-4CCC-42F7-9020-AD027E598AB6}"/>
                </c:ext>
              </c:extLst>
            </c:dLbl>
            <c:dLbl>
              <c:idx val="8"/>
              <c:layout>
                <c:manualLayout>
                  <c:x val="-2.6315789473684199E-2"/>
                  <c:y val="2.63504611330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CCC-42F7-9020-AD027E598AB6}"/>
                </c:ext>
              </c:extLst>
            </c:dLbl>
            <c:spPr>
              <a:noFill/>
              <a:ln>
                <a:noFill/>
              </a:ln>
              <a:effectLst/>
            </c:spPr>
            <c:txPr>
              <a:bodyPr/>
              <a:lstStyle/>
              <a:p>
                <a:pPr>
                  <a:defRPr>
                    <a:latin typeface="Times New Roman"/>
                    <a:cs typeface="Times New Roman"/>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'txchômage-activité 70-88'!$C$17:$C$25</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'txchômage-activité 70-88'!$G$17:$G$25</c:f>
              <c:numCache>
                <c:formatCode>General</c:formatCode>
                <c:ptCount val="9"/>
                <c:pt idx="0">
                  <c:v>455</c:v>
                </c:pt>
                <c:pt idx="1">
                  <c:v>452</c:v>
                </c:pt>
                <c:pt idx="2">
                  <c:v>489</c:v>
                </c:pt>
                <c:pt idx="3">
                  <c:v>482</c:v>
                </c:pt>
                <c:pt idx="4">
                  <c:v>482</c:v>
                </c:pt>
                <c:pt idx="5">
                  <c:v>508</c:v>
                </c:pt>
                <c:pt idx="6">
                  <c:v>521</c:v>
                </c:pt>
                <c:pt idx="7">
                  <c:v>525</c:v>
                </c:pt>
                <c:pt idx="8">
                  <c:v>535</c:v>
                </c:pt>
              </c:numCache>
            </c:numRef>
          </c:val>
          <c:smooth val="0"/>
          <c:extLst>
            <c:ext xmlns:c16="http://schemas.microsoft.com/office/drawing/2014/chart" uri="{C3380CC4-5D6E-409C-BE32-E72D297353CC}">
              <c16:uniqueId val="{0000001C-4CCC-42F7-9020-AD027E598AB6}"/>
            </c:ext>
          </c:extLst>
        </c:ser>
        <c:dLbls>
          <c:showLegendKey val="0"/>
          <c:showVal val="0"/>
          <c:showCatName val="0"/>
          <c:showSerName val="0"/>
          <c:showPercent val="0"/>
          <c:showBubbleSize val="0"/>
        </c:dLbls>
        <c:marker val="1"/>
        <c:smooth val="0"/>
        <c:axId val="2084479720"/>
        <c:axId val="2084484440"/>
      </c:lineChart>
      <c:lineChart>
        <c:grouping val="standard"/>
        <c:varyColors val="0"/>
        <c:ser>
          <c:idx val="2"/>
          <c:order val="3"/>
          <c:tx>
            <c:strRef>
              <c:f>'txchômage-activité 70-88'!$H$16</c:f>
              <c:strCache>
                <c:ptCount val="1"/>
                <c:pt idx="0">
                  <c:v>SMR horaire brut</c:v>
                </c:pt>
              </c:strCache>
            </c:strRef>
          </c:tx>
          <c:spPr>
            <a:ln w="28575" cmpd="sng">
              <a:solidFill>
                <a:schemeClr val="tx1"/>
              </a:solidFill>
              <a:prstDash val="sysDot"/>
            </a:ln>
          </c:spPr>
          <c:marker>
            <c:symbol val="circle"/>
            <c:size val="2"/>
            <c:spPr>
              <a:solidFill>
                <a:schemeClr val="tx1"/>
              </a:solidFill>
              <a:ln w="28575" cmpd="sng">
                <a:solidFill>
                  <a:schemeClr val="tx1"/>
                </a:solidFill>
              </a:ln>
            </c:spPr>
          </c:marker>
          <c:dLbls>
            <c:dLbl>
              <c:idx val="0"/>
              <c:layout>
                <c:manualLayout>
                  <c:x val="-1.8092105263157899E-2"/>
                  <c:y val="1.7566974088713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CCC-42F7-9020-AD027E598AB6}"/>
                </c:ext>
              </c:extLst>
            </c:dLbl>
            <c:dLbl>
              <c:idx val="1"/>
              <c:delete val="1"/>
              <c:extLst>
                <c:ext xmlns:c15="http://schemas.microsoft.com/office/drawing/2012/chart" uri="{CE6537A1-D6FC-4f65-9D91-7224C49458BB}"/>
                <c:ext xmlns:c16="http://schemas.microsoft.com/office/drawing/2014/chart" uri="{C3380CC4-5D6E-409C-BE32-E72D297353CC}">
                  <c16:uniqueId val="{0000001E-4CCC-42F7-9020-AD027E598AB6}"/>
                </c:ext>
              </c:extLst>
            </c:dLbl>
            <c:dLbl>
              <c:idx val="2"/>
              <c:delete val="1"/>
              <c:extLst>
                <c:ext xmlns:c15="http://schemas.microsoft.com/office/drawing/2012/chart" uri="{CE6537A1-D6FC-4f65-9D91-7224C49458BB}"/>
                <c:ext xmlns:c16="http://schemas.microsoft.com/office/drawing/2014/chart" uri="{C3380CC4-5D6E-409C-BE32-E72D297353CC}">
                  <c16:uniqueId val="{0000001F-4CCC-42F7-9020-AD027E598AB6}"/>
                </c:ext>
              </c:extLst>
            </c:dLbl>
            <c:dLbl>
              <c:idx val="3"/>
              <c:delete val="1"/>
              <c:extLst>
                <c:ext xmlns:c15="http://schemas.microsoft.com/office/drawing/2012/chart" uri="{CE6537A1-D6FC-4f65-9D91-7224C49458BB}"/>
                <c:ext xmlns:c16="http://schemas.microsoft.com/office/drawing/2014/chart" uri="{C3380CC4-5D6E-409C-BE32-E72D297353CC}">
                  <c16:uniqueId val="{00000020-4CCC-42F7-9020-AD027E598AB6}"/>
                </c:ext>
              </c:extLst>
            </c:dLbl>
            <c:dLbl>
              <c:idx val="4"/>
              <c:delete val="1"/>
              <c:extLst>
                <c:ext xmlns:c15="http://schemas.microsoft.com/office/drawing/2012/chart" uri="{CE6537A1-D6FC-4f65-9D91-7224C49458BB}"/>
                <c:ext xmlns:c16="http://schemas.microsoft.com/office/drawing/2014/chart" uri="{C3380CC4-5D6E-409C-BE32-E72D297353CC}">
                  <c16:uniqueId val="{00000021-4CCC-42F7-9020-AD027E598AB6}"/>
                </c:ext>
              </c:extLst>
            </c:dLbl>
            <c:dLbl>
              <c:idx val="5"/>
              <c:delete val="1"/>
              <c:extLst>
                <c:ext xmlns:c15="http://schemas.microsoft.com/office/drawing/2012/chart" uri="{CE6537A1-D6FC-4f65-9D91-7224C49458BB}"/>
                <c:ext xmlns:c16="http://schemas.microsoft.com/office/drawing/2014/chart" uri="{C3380CC4-5D6E-409C-BE32-E72D297353CC}">
                  <c16:uniqueId val="{00000022-4CCC-42F7-9020-AD027E598AB6}"/>
                </c:ext>
              </c:extLst>
            </c:dLbl>
            <c:dLbl>
              <c:idx val="6"/>
              <c:delete val="1"/>
              <c:extLst>
                <c:ext xmlns:c15="http://schemas.microsoft.com/office/drawing/2012/chart" uri="{CE6537A1-D6FC-4f65-9D91-7224C49458BB}"/>
                <c:ext xmlns:c16="http://schemas.microsoft.com/office/drawing/2014/chart" uri="{C3380CC4-5D6E-409C-BE32-E72D297353CC}">
                  <c16:uniqueId val="{00000023-4CCC-42F7-9020-AD027E598AB6}"/>
                </c:ext>
              </c:extLst>
            </c:dLbl>
            <c:dLbl>
              <c:idx val="7"/>
              <c:delete val="1"/>
              <c:extLst>
                <c:ext xmlns:c15="http://schemas.microsoft.com/office/drawing/2012/chart" uri="{CE6537A1-D6FC-4f65-9D91-7224C49458BB}"/>
                <c:ext xmlns:c16="http://schemas.microsoft.com/office/drawing/2014/chart" uri="{C3380CC4-5D6E-409C-BE32-E72D297353CC}">
                  <c16:uniqueId val="{00000024-4CCC-42F7-9020-AD027E598AB6}"/>
                </c:ext>
              </c:extLst>
            </c:dLbl>
            <c:dLbl>
              <c:idx val="8"/>
              <c:layout>
                <c:manualLayout>
                  <c:x val="-2.7960526315789502E-2"/>
                  <c:y val="-1.7566974088713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4CCC-42F7-9020-AD027E598AB6}"/>
                </c:ext>
              </c:extLst>
            </c:dLbl>
            <c:spPr>
              <a:noFill/>
              <a:ln>
                <a:noFill/>
              </a:ln>
              <a:effectLst/>
            </c:spPr>
            <c:txPr>
              <a:bodyPr/>
              <a:lstStyle/>
              <a:p>
                <a:pPr>
                  <a:defRPr>
                    <a:latin typeface="Times New Roman"/>
                    <a:cs typeface="Times New Roman"/>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'txchômage-activité 70-88'!$C$17:$C$25</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'txchômage-activité 70-88'!$H$17:$H$25</c:f>
              <c:numCache>
                <c:formatCode>General</c:formatCode>
                <c:ptCount val="9"/>
                <c:pt idx="0">
                  <c:v>2.99</c:v>
                </c:pt>
                <c:pt idx="1">
                  <c:v>3.11</c:v>
                </c:pt>
                <c:pt idx="2">
                  <c:v>3.18</c:v>
                </c:pt>
                <c:pt idx="3">
                  <c:v>3.35</c:v>
                </c:pt>
                <c:pt idx="4">
                  <c:v>3.59</c:v>
                </c:pt>
                <c:pt idx="5">
                  <c:v>3.7</c:v>
                </c:pt>
                <c:pt idx="6">
                  <c:v>3.78</c:v>
                </c:pt>
                <c:pt idx="7">
                  <c:v>3.9</c:v>
                </c:pt>
                <c:pt idx="8" formatCode="0.00">
                  <c:v>3.97</c:v>
                </c:pt>
              </c:numCache>
            </c:numRef>
          </c:val>
          <c:smooth val="0"/>
          <c:extLst>
            <c:ext xmlns:c16="http://schemas.microsoft.com/office/drawing/2014/chart" uri="{C3380CC4-5D6E-409C-BE32-E72D297353CC}">
              <c16:uniqueId val="{00000026-4CCC-42F7-9020-AD027E598AB6}"/>
            </c:ext>
          </c:extLst>
        </c:ser>
        <c:dLbls>
          <c:showLegendKey val="0"/>
          <c:showVal val="0"/>
          <c:showCatName val="0"/>
          <c:showSerName val="0"/>
          <c:showPercent val="0"/>
          <c:showBubbleSize val="0"/>
        </c:dLbls>
        <c:marker val="1"/>
        <c:smooth val="0"/>
        <c:axId val="2083969096"/>
        <c:axId val="2083972136"/>
      </c:lineChart>
      <c:catAx>
        <c:axId val="2084479720"/>
        <c:scaling>
          <c:orientation val="minMax"/>
        </c:scaling>
        <c:delete val="0"/>
        <c:axPos val="b"/>
        <c:majorGridlines>
          <c:spPr>
            <a:ln w="3175">
              <a:solidFill>
                <a:srgbClr val="000000"/>
              </a:solidFill>
              <a:prstDash val="sysDash"/>
            </a:ln>
          </c:spPr>
        </c:majorGridlines>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kern="600" baseline="0">
                <a:solidFill>
                  <a:srgbClr val="000000"/>
                </a:solidFill>
                <a:latin typeface="Times New Roman"/>
                <a:ea typeface="Times"/>
                <a:cs typeface="Times"/>
              </a:defRPr>
            </a:pPr>
            <a:endParaRPr lang="fr-FR"/>
          </a:p>
        </c:txPr>
        <c:crossAx val="2084484440"/>
        <c:crossesAt val="0"/>
        <c:auto val="1"/>
        <c:lblAlgn val="ctr"/>
        <c:lblOffset val="100"/>
        <c:tickLblSkip val="1"/>
        <c:tickMarkSkip val="1"/>
        <c:noMultiLvlLbl val="0"/>
      </c:catAx>
      <c:valAx>
        <c:axId val="2084484440"/>
        <c:scaling>
          <c:orientation val="minMax"/>
          <c:max val="550"/>
          <c:min val="0"/>
        </c:scaling>
        <c:delete val="0"/>
        <c:axPos val="l"/>
        <c:majorGridlines>
          <c:spPr>
            <a:ln w="3175">
              <a:solidFill>
                <a:srgbClr val="000000"/>
              </a:solidFill>
              <a:prstDash val="sysDash"/>
            </a:ln>
          </c:spPr>
        </c:majorGridlines>
        <c:numFmt formatCode="#,##0\ \€" sourceLinked="0"/>
        <c:majorTickMark val="out"/>
        <c:minorTickMark val="cross"/>
        <c:tickLblPos val="nextTo"/>
        <c:spPr>
          <a:ln w="3175">
            <a:solidFill>
              <a:srgbClr val="000000"/>
            </a:solidFill>
            <a:prstDash val="solid"/>
          </a:ln>
        </c:spPr>
        <c:txPr>
          <a:bodyPr rot="0" vert="horz"/>
          <a:lstStyle/>
          <a:p>
            <a:pPr>
              <a:defRPr sz="800" b="0" i="0" u="none" strike="noStrike" kern="100" spc="-50" baseline="0">
                <a:solidFill>
                  <a:srgbClr val="000000"/>
                </a:solidFill>
                <a:latin typeface="Times New Roman"/>
                <a:ea typeface="Times"/>
                <a:cs typeface="Times New Roman"/>
              </a:defRPr>
            </a:pPr>
            <a:endParaRPr lang="fr-FR"/>
          </a:p>
        </c:txPr>
        <c:crossAx val="2084479720"/>
        <c:crosses val="autoZero"/>
        <c:crossBetween val="between"/>
        <c:majorUnit val="50"/>
      </c:valAx>
      <c:catAx>
        <c:axId val="2083969096"/>
        <c:scaling>
          <c:orientation val="minMax"/>
        </c:scaling>
        <c:delete val="1"/>
        <c:axPos val="b"/>
        <c:numFmt formatCode="General" sourceLinked="1"/>
        <c:majorTickMark val="out"/>
        <c:minorTickMark val="none"/>
        <c:tickLblPos val="nextTo"/>
        <c:crossAx val="2083972136"/>
        <c:crosses val="autoZero"/>
        <c:auto val="1"/>
        <c:lblAlgn val="ctr"/>
        <c:lblOffset val="100"/>
        <c:noMultiLvlLbl val="0"/>
      </c:catAx>
      <c:valAx>
        <c:axId val="2083972136"/>
        <c:scaling>
          <c:orientation val="minMax"/>
          <c:max val="5.5"/>
          <c:min val="0"/>
        </c:scaling>
        <c:delete val="0"/>
        <c:axPos val="r"/>
        <c:numFmt formatCode="_(&quot;€&quot;* #,##0_);_(&quot;€&quot;* \(#,##0\);_(&quot;€&quot;* &quot;-&quot;_);_(@_)" sourceLinked="0"/>
        <c:majorTickMark val="out"/>
        <c:minorTickMark val="none"/>
        <c:tickLblPos val="nextTo"/>
        <c:txPr>
          <a:bodyPr/>
          <a:lstStyle/>
          <a:p>
            <a:pPr>
              <a:defRPr kern="100" spc="-50">
                <a:latin typeface="Times New Roman"/>
                <a:cs typeface="Times New Roman"/>
              </a:defRPr>
            </a:pPr>
            <a:endParaRPr lang="fr-FR"/>
          </a:p>
        </c:txPr>
        <c:crossAx val="2083969096"/>
        <c:crosses val="max"/>
        <c:crossBetween val="between"/>
      </c:valAx>
      <c:spPr>
        <a:solidFill>
          <a:srgbClr val="FFFFFF"/>
        </a:solidFill>
        <a:ln w="12700">
          <a:solidFill>
            <a:srgbClr val="FFFFFF"/>
          </a:solidFill>
          <a:prstDash val="solid"/>
        </a:ln>
      </c:spPr>
    </c:plotArea>
    <c:legend>
      <c:legendPos val="b"/>
      <c:layout>
        <c:manualLayout>
          <c:xMode val="edge"/>
          <c:yMode val="edge"/>
          <c:x val="9.99520137702994E-2"/>
          <c:y val="0.90244766573989599"/>
          <c:w val="0.84586691877331099"/>
          <c:h val="9.4162757957142101E-2"/>
        </c:manualLayout>
      </c:layout>
      <c:overlay val="0"/>
      <c:spPr>
        <a:solidFill>
          <a:srgbClr val="FFFFFF"/>
        </a:solidFill>
        <a:ln w="3175">
          <a:noFill/>
          <a:prstDash val="solid"/>
        </a:ln>
      </c:spPr>
      <c:txPr>
        <a:bodyPr/>
        <a:lstStyle/>
        <a:p>
          <a:pPr>
            <a:defRPr sz="800" b="0" i="0" u="none" strike="noStrike" baseline="0">
              <a:solidFill>
                <a:srgbClr val="000000"/>
              </a:solidFill>
              <a:latin typeface="Times New Roman"/>
              <a:ea typeface="Times"/>
              <a:cs typeface="Times New Roman"/>
            </a:defRPr>
          </a:pPr>
          <a:endParaRPr lang="fr-FR"/>
        </a:p>
      </c:tx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Times"/>
          <a:ea typeface="Times"/>
          <a:cs typeface="Times"/>
        </a:defRPr>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EC7BE63-E552-42F2-B189-0C432F9ACB9A}"/>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1">
            <a:noAutofit/>
          </a:bodyPr>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fr-FR" sz="1400" b="0" i="0" u="none" strike="noStrike" baseline="0">
              <a:ln>
                <a:noFill/>
              </a:ln>
              <a:solidFill>
                <a:srgbClr val="000000"/>
              </a:solidFill>
              <a:latin typeface="Arial" pitchFamily="18"/>
              <a:ea typeface="SimSun" pitchFamily="2"/>
              <a:cs typeface="SimSun" pitchFamily="2"/>
            </a:endParaRPr>
          </a:p>
        </p:txBody>
      </p:sp>
      <p:sp>
        <p:nvSpPr>
          <p:cNvPr id="3" name="Espace réservé de la date 2">
            <a:extLst>
              <a:ext uri="{FF2B5EF4-FFF2-40B4-BE49-F238E27FC236}">
                <a16:creationId xmlns:a16="http://schemas.microsoft.com/office/drawing/2014/main" id="{D0E3E54B-D9C4-41C9-9EBE-D6A6DBA18B88}"/>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1">
            <a:noAutofit/>
          </a:bodyPr>
          <a:lstStyle/>
          <a:p>
            <a:pPr marL="0" marR="0" lvl="0" indent="0" algn="r"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fr-FR" sz="1400" b="0" i="0" u="none" strike="noStrike" baseline="0">
              <a:ln>
                <a:noFill/>
              </a:ln>
              <a:solidFill>
                <a:srgbClr val="000000"/>
              </a:solidFill>
              <a:latin typeface="Arial" pitchFamily="18"/>
              <a:ea typeface="SimSun" pitchFamily="2"/>
              <a:cs typeface="SimSun" pitchFamily="2"/>
            </a:endParaRPr>
          </a:p>
        </p:txBody>
      </p:sp>
      <p:sp>
        <p:nvSpPr>
          <p:cNvPr id="4" name="Espace réservé du pied de page 3">
            <a:extLst>
              <a:ext uri="{FF2B5EF4-FFF2-40B4-BE49-F238E27FC236}">
                <a16:creationId xmlns:a16="http://schemas.microsoft.com/office/drawing/2014/main" id="{0F93E4E8-853D-4C18-99BD-F0A7D94A1372}"/>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1">
            <a:noAutofit/>
          </a:bodyPr>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fr-FR" sz="1400" b="0" i="0" u="none" strike="noStrike" baseline="0">
              <a:ln>
                <a:noFill/>
              </a:ln>
              <a:solidFill>
                <a:srgbClr val="000000"/>
              </a:solidFill>
              <a:latin typeface="Arial" pitchFamily="18"/>
              <a:ea typeface="SimSun" pitchFamily="2"/>
              <a:cs typeface="SimSun" pitchFamily="2"/>
            </a:endParaRPr>
          </a:p>
        </p:txBody>
      </p:sp>
      <p:sp>
        <p:nvSpPr>
          <p:cNvPr id="5" name="Espace réservé du numéro de diapositive 4">
            <a:extLst>
              <a:ext uri="{FF2B5EF4-FFF2-40B4-BE49-F238E27FC236}">
                <a16:creationId xmlns:a16="http://schemas.microsoft.com/office/drawing/2014/main" id="{55C252E4-A334-42F6-BFBA-B23A731D95A5}"/>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1">
            <a:noAutofit/>
          </a:bodyPr>
          <a:lstStyle/>
          <a:p>
            <a:pPr marL="0" marR="0" lvl="0" indent="0" algn="r"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fld id="{3E32842A-D53A-49E8-A56B-A522FB4A43D2}" type="slidenum">
              <a:t>‹N°›</a:t>
            </a:fld>
            <a:endParaRPr lang="fr-FR" sz="1400" b="0" i="0" u="none" strike="noStrike" baseline="0">
              <a:ln>
                <a:noFill/>
              </a:ln>
              <a:solidFill>
                <a:srgbClr val="000000"/>
              </a:solidFill>
              <a:latin typeface="Arial" pitchFamily="18"/>
              <a:ea typeface="SimSun" pitchFamily="2"/>
              <a:cs typeface="SimSun" pitchFamily="2"/>
            </a:endParaRPr>
          </a:p>
        </p:txBody>
      </p:sp>
    </p:spTree>
    <p:extLst>
      <p:ext uri="{BB962C8B-B14F-4D97-AF65-F5344CB8AC3E}">
        <p14:creationId xmlns:p14="http://schemas.microsoft.com/office/powerpoint/2010/main" val="2391317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070AE7-9980-474F-BA4B-C902DB004734}"/>
              </a:ext>
            </a:extLst>
          </p:cNvPr>
          <p:cNvSpPr>
            <a:spLocks noMove="1" noResize="1"/>
          </p:cNvSpPr>
          <p:nvPr/>
        </p:nvSpPr>
        <p:spPr>
          <a:xfrm>
            <a:off x="0" y="0"/>
            <a:ext cx="7560000" cy="10692000"/>
          </a:xfrm>
          <a:prstGeom prst="rect">
            <a:avLst/>
          </a:prstGeom>
          <a:solidFill>
            <a:srgbClr val="FFFFFF"/>
          </a:solidFill>
          <a:ln>
            <a:noFill/>
            <a:prstDash val="solid"/>
          </a:ln>
        </p:spPr>
        <p:txBody>
          <a:bodyPr vert="horz" wrap="none" lIns="90000" tIns="45000" rIns="90000" bIns="45000" anchor="ctr" anchorCtr="1" compatLnSpc="1">
            <a:noAutofit/>
          </a:bodyPr>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Arial" pitchFamily="18"/>
              <a:ea typeface="SimSun" pitchFamily="2"/>
              <a:cs typeface="SimSun" pitchFamily="2"/>
            </a:endParaRPr>
          </a:p>
        </p:txBody>
      </p:sp>
      <p:sp>
        <p:nvSpPr>
          <p:cNvPr id="3" name="Espace réservé de l'image des diapositives 2">
            <a:extLst>
              <a:ext uri="{FF2B5EF4-FFF2-40B4-BE49-F238E27FC236}">
                <a16:creationId xmlns:a16="http://schemas.microsoft.com/office/drawing/2014/main" id="{EBA502ED-48F3-43F7-B7CA-93B9E7A90D32}"/>
              </a:ext>
            </a:extLst>
          </p:cNvPr>
          <p:cNvSpPr>
            <a:spLocks noGrp="1" noRot="1" noChangeAspect="1"/>
          </p:cNvSpPr>
          <p:nvPr>
            <p:ph type="sldImg" idx="2"/>
          </p:nvPr>
        </p:nvSpPr>
        <p:spPr>
          <a:xfrm>
            <a:off x="1106280" y="812880"/>
            <a:ext cx="5343480" cy="4006799"/>
          </a:xfrm>
          <a:prstGeom prst="rect">
            <a:avLst/>
          </a:prstGeom>
          <a:noFill/>
          <a:ln>
            <a:noFill/>
            <a:prstDash val="solid"/>
          </a:ln>
        </p:spPr>
      </p:sp>
      <p:sp>
        <p:nvSpPr>
          <p:cNvPr id="4" name="Espace réservé des notes 3">
            <a:extLst>
              <a:ext uri="{FF2B5EF4-FFF2-40B4-BE49-F238E27FC236}">
                <a16:creationId xmlns:a16="http://schemas.microsoft.com/office/drawing/2014/main" id="{E6E6ECF5-CB6A-44DA-92F7-14717171C8AC}"/>
              </a:ext>
            </a:extLst>
          </p:cNvPr>
          <p:cNvSpPr txBox="1">
            <a:spLocks noGrp="1"/>
          </p:cNvSpPr>
          <p:nvPr>
            <p:ph type="body" sz="quarter" idx="3"/>
          </p:nvPr>
        </p:nvSpPr>
        <p:spPr>
          <a:xfrm>
            <a:off x="755280" y="5078160"/>
            <a:ext cx="6046920" cy="4809960"/>
          </a:xfrm>
          <a:prstGeom prst="rect">
            <a:avLst/>
          </a:prstGeom>
          <a:noFill/>
          <a:ln>
            <a:noFill/>
          </a:ln>
        </p:spPr>
        <p:txBody>
          <a:bodyPr vert="horz" lIns="0" tIns="0" rIns="0" bIns="0" compatLnSpc="1"/>
          <a:lstStyle/>
          <a:p>
            <a:endParaRPr lang="fr-FR"/>
          </a:p>
        </p:txBody>
      </p:sp>
      <p:sp>
        <p:nvSpPr>
          <p:cNvPr id="5" name="Espace réservé de l'en-tête 4">
            <a:extLst>
              <a:ext uri="{FF2B5EF4-FFF2-40B4-BE49-F238E27FC236}">
                <a16:creationId xmlns:a16="http://schemas.microsoft.com/office/drawing/2014/main" id="{CDE5E546-C773-4CA4-965B-C3C57477015A}"/>
              </a:ext>
            </a:extLst>
          </p:cNvPr>
          <p:cNvSpPr txBox="1">
            <a:spLocks noGrp="1"/>
          </p:cNvSpPr>
          <p:nvPr>
            <p:ph type="hdr" sz="quarter"/>
          </p:nvPr>
        </p:nvSpPr>
        <p:spPr>
          <a:xfrm>
            <a:off x="0" y="0"/>
            <a:ext cx="3279600" cy="533520"/>
          </a:xfrm>
          <a:prstGeom prst="rect">
            <a:avLst/>
          </a:prstGeom>
          <a:noFill/>
          <a:ln>
            <a:noFill/>
          </a:ln>
        </p:spPr>
        <p:txBody>
          <a:bodyPr vert="horz" wrap="square" lIns="0" tIns="0" rIns="0" bIns="0" anchor="t" anchorCtr="0" compatLnSpc="1">
            <a:noAutofit/>
          </a:bodyPr>
          <a:lstStyle>
            <a:lvl1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1400" b="0" i="0" u="none" strike="noStrike" baseline="0">
                <a:ln>
                  <a:noFill/>
                </a:ln>
                <a:solidFill>
                  <a:srgbClr val="000000"/>
                </a:solidFill>
                <a:latin typeface="Times New Roman" pitchFamily="18"/>
                <a:ea typeface="Arial Unicode MS" pitchFamily="2"/>
                <a:cs typeface="Arial Unicode MS" pitchFamily="2"/>
              </a:defRPr>
            </a:lvl1pPr>
          </a:lstStyle>
          <a:p>
            <a:pPr lvl="0"/>
            <a:endParaRPr lang="fr-FR"/>
          </a:p>
        </p:txBody>
      </p:sp>
      <p:sp>
        <p:nvSpPr>
          <p:cNvPr id="6" name="Espace réservé de la date 5">
            <a:extLst>
              <a:ext uri="{FF2B5EF4-FFF2-40B4-BE49-F238E27FC236}">
                <a16:creationId xmlns:a16="http://schemas.microsoft.com/office/drawing/2014/main" id="{4B68CD0A-7D75-44AD-A10E-767B644F1F33}"/>
              </a:ext>
            </a:extLst>
          </p:cNvPr>
          <p:cNvSpPr txBox="1">
            <a:spLocks noGrp="1"/>
          </p:cNvSpPr>
          <p:nvPr>
            <p:ph type="dt" idx="1"/>
          </p:nvPr>
        </p:nvSpPr>
        <p:spPr>
          <a:xfrm>
            <a:off x="4277880" y="0"/>
            <a:ext cx="3279959" cy="533520"/>
          </a:xfrm>
          <a:prstGeom prst="rect">
            <a:avLst/>
          </a:prstGeom>
          <a:noFill/>
          <a:ln>
            <a:noFill/>
          </a:ln>
        </p:spPr>
        <p:txBody>
          <a:bodyPr vert="horz" wrap="square" lIns="0" tIns="0" rIns="0" bIns="0" anchor="t" anchorCtr="0" compatLnSpc="1">
            <a:noAutofit/>
          </a:bodyPr>
          <a:lstStyle>
            <a:lvl1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1400" b="0" i="0" u="none" strike="noStrike" baseline="0">
                <a:ln>
                  <a:noFill/>
                </a:ln>
                <a:solidFill>
                  <a:srgbClr val="000000"/>
                </a:solidFill>
                <a:latin typeface="Times New Roman" pitchFamily="18"/>
                <a:ea typeface="Arial Unicode MS" pitchFamily="2"/>
                <a:cs typeface="Arial Unicode MS" pitchFamily="2"/>
              </a:defRPr>
            </a:lvl1pPr>
          </a:lstStyle>
          <a:p>
            <a:pPr lvl="0"/>
            <a:endParaRPr lang="fr-FR"/>
          </a:p>
        </p:txBody>
      </p:sp>
      <p:sp>
        <p:nvSpPr>
          <p:cNvPr id="7" name="Espace réservé du pied de page 6">
            <a:extLst>
              <a:ext uri="{FF2B5EF4-FFF2-40B4-BE49-F238E27FC236}">
                <a16:creationId xmlns:a16="http://schemas.microsoft.com/office/drawing/2014/main" id="{2D7344FB-08A2-4E84-B124-BDBF517C18A2}"/>
              </a:ext>
            </a:extLst>
          </p:cNvPr>
          <p:cNvSpPr txBox="1">
            <a:spLocks noGrp="1"/>
          </p:cNvSpPr>
          <p:nvPr>
            <p:ph type="ftr" sz="quarter" idx="4"/>
          </p:nvPr>
        </p:nvSpPr>
        <p:spPr>
          <a:xfrm>
            <a:off x="0" y="10156680"/>
            <a:ext cx="3279600" cy="533520"/>
          </a:xfrm>
          <a:prstGeom prst="rect">
            <a:avLst/>
          </a:prstGeom>
          <a:noFill/>
          <a:ln>
            <a:noFill/>
          </a:ln>
        </p:spPr>
        <p:txBody>
          <a:bodyPr vert="horz" wrap="square" lIns="0" tIns="0" rIns="0" bIns="0" anchor="b" anchorCtr="0" compatLnSpc="1">
            <a:noAutofit/>
          </a:bodyPr>
          <a:lstStyle>
            <a:lvl1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1400" b="0" i="0" u="none" strike="noStrike" baseline="0">
                <a:ln>
                  <a:noFill/>
                </a:ln>
                <a:solidFill>
                  <a:srgbClr val="000000"/>
                </a:solidFill>
                <a:latin typeface="Times New Roman" pitchFamily="18"/>
                <a:ea typeface="Arial Unicode MS" pitchFamily="2"/>
                <a:cs typeface="Arial Unicode MS" pitchFamily="2"/>
              </a:defRPr>
            </a:lvl1pPr>
          </a:lstStyle>
          <a:p>
            <a:pPr lvl="0"/>
            <a:endParaRPr lang="fr-FR"/>
          </a:p>
        </p:txBody>
      </p:sp>
      <p:sp>
        <p:nvSpPr>
          <p:cNvPr id="8" name="Espace réservé du numéro de diapositive 7">
            <a:extLst>
              <a:ext uri="{FF2B5EF4-FFF2-40B4-BE49-F238E27FC236}">
                <a16:creationId xmlns:a16="http://schemas.microsoft.com/office/drawing/2014/main" id="{6F3AC00D-6E58-4382-904A-8A0F20BAE553}"/>
              </a:ext>
            </a:extLst>
          </p:cNvPr>
          <p:cNvSpPr txBox="1">
            <a:spLocks noGrp="1"/>
          </p:cNvSpPr>
          <p:nvPr>
            <p:ph type="sldNum" sz="quarter" idx="5"/>
          </p:nvPr>
        </p:nvSpPr>
        <p:spPr>
          <a:xfrm>
            <a:off x="4277880" y="10156680"/>
            <a:ext cx="3279959" cy="533520"/>
          </a:xfrm>
          <a:prstGeom prst="rect">
            <a:avLst/>
          </a:prstGeom>
          <a:noFill/>
          <a:ln>
            <a:noFill/>
          </a:ln>
        </p:spPr>
        <p:txBody>
          <a:bodyPr vert="horz" wrap="square" lIns="0" tIns="0" rIns="0" bIns="0" anchor="b" anchorCtr="0" compatLnSpc="1">
            <a:noAutofit/>
          </a:bodyPr>
          <a:lstStyle>
            <a:lvl1pPr marL="0" marR="0" lvl="0" indent="0" algn="r"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1400" b="0" i="0" u="none" strike="noStrike" baseline="0">
                <a:ln>
                  <a:noFill/>
                </a:ln>
                <a:solidFill>
                  <a:srgbClr val="000000"/>
                </a:solidFill>
                <a:latin typeface="Times New Roman" pitchFamily="18"/>
                <a:ea typeface="Arial Unicode MS" pitchFamily="2"/>
                <a:cs typeface="Arial Unicode MS" pitchFamily="2"/>
              </a:defRPr>
            </a:lvl1pPr>
          </a:lstStyle>
          <a:p>
            <a:pPr lvl="0"/>
            <a:fld id="{D3D4201E-8A72-4858-BE1E-42BF82D52DAD}" type="slidenum">
              <a:t>‹N°›</a:t>
            </a:fld>
            <a:endParaRPr lang="fr-FR"/>
          </a:p>
        </p:txBody>
      </p:sp>
    </p:spTree>
    <p:extLst>
      <p:ext uri="{BB962C8B-B14F-4D97-AF65-F5344CB8AC3E}">
        <p14:creationId xmlns:p14="http://schemas.microsoft.com/office/powerpoint/2010/main" val="1885279580"/>
      </p:ext>
    </p:extLst>
  </p:cSld>
  <p:clrMap bg1="lt1" tx1="dk1" bg2="lt2" tx2="dk2" accent1="accent1" accent2="accent2" accent3="accent3" accent4="accent4" accent5="accent5" accent6="accent6" hlink="hlink" folHlink="folHlink"/>
  <p:notesStyle>
    <a:lvl1pPr marL="0" marR="0" indent="0" algn="l" rtl="0" hangingPunct="0">
      <a:lnSpc>
        <a:spcPct val="100000"/>
      </a:lnSpc>
      <a:spcBef>
        <a:spcPts val="448"/>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1200" b="0" i="0" u="none" strike="noStrike" baseline="0">
        <a:ln>
          <a:noFill/>
        </a:ln>
        <a:solidFill>
          <a:srgbClr val="000000"/>
        </a:solidFill>
        <a:latin typeface="Times New Roman" pitchFamily="18"/>
        <a:ea typeface="SimSun"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052E2B5B-AEE3-4599-B5DD-71E4E50089F8}"/>
              </a:ext>
            </a:extLst>
          </p:cNvPr>
          <p:cNvSpPr txBox="1">
            <a:spLocks noGrp="1"/>
          </p:cNvSpPr>
          <p:nvPr>
            <p:ph type="sldNum" sz="quarter" idx="5"/>
          </p:nvPr>
        </p:nvSpPr>
        <p:spPr>
          <a:ln/>
        </p:spPr>
        <p:txBody>
          <a:bodyPr vert="horz" wrap="square" lIns="0" tIns="0" rIns="0" bIns="0" anchor="b" anchorCtr="0" compatLnSpc="1">
            <a:noAutofit/>
          </a:bodyPr>
          <a:lstStyle/>
          <a:p>
            <a:pPr lvl="0"/>
            <a:fld id="{5C5105AB-2A82-467F-A01D-379A227EEC83}" type="slidenum">
              <a:t>1</a:t>
            </a:fld>
            <a:endParaRPr lang="fr-FR"/>
          </a:p>
        </p:txBody>
      </p:sp>
      <p:sp>
        <p:nvSpPr>
          <p:cNvPr id="2" name="Rectangle 6">
            <a:extLst>
              <a:ext uri="{FF2B5EF4-FFF2-40B4-BE49-F238E27FC236}">
                <a16:creationId xmlns:a16="http://schemas.microsoft.com/office/drawing/2014/main" id="{C1C08558-5743-42D8-8735-48116939FC1F}"/>
              </a:ext>
            </a:extLst>
          </p:cNvPr>
          <p:cNvSpPr/>
          <p:nvPr/>
        </p:nvSpPr>
        <p:spPr>
          <a:xfrm>
            <a:off x="4278240" y="10156680"/>
            <a:ext cx="3279959" cy="533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b" anchorCtr="0" compatLnSpc="1">
            <a:noAutofit/>
          </a:bodyPr>
          <a:lstStyle/>
          <a:p>
            <a:pPr marL="0" marR="0" lvl="0" indent="0" algn="r"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C2F1C016-2034-4A0E-8C1E-75DBC794F3C6}" type="slidenum">
              <a:t>1</a:t>
            </a:fld>
            <a:endParaRPr lang="fr-FR" sz="1400" b="0" i="0" u="none" strike="noStrike" baseline="0">
              <a:ln>
                <a:noFill/>
              </a:ln>
              <a:solidFill>
                <a:srgbClr val="000000"/>
              </a:solidFill>
              <a:latin typeface="Times New Roman" pitchFamily="18"/>
              <a:ea typeface="Arial Unicode MS" pitchFamily="2"/>
              <a:cs typeface="Arial Unicode MS" pitchFamily="2"/>
            </a:endParaRPr>
          </a:p>
        </p:txBody>
      </p:sp>
      <p:sp>
        <p:nvSpPr>
          <p:cNvPr id="3" name="Espace réservé de l'image des diapositives 2">
            <a:extLst>
              <a:ext uri="{FF2B5EF4-FFF2-40B4-BE49-F238E27FC236}">
                <a16:creationId xmlns:a16="http://schemas.microsoft.com/office/drawing/2014/main" id="{065FFB2A-2D79-4681-9508-57D3BE36FE46}"/>
              </a:ext>
            </a:extLst>
          </p:cNvPr>
          <p:cNvSpPr>
            <a:spLocks noGrp="1" noRot="1" noChangeAspect="1"/>
          </p:cNvSpPr>
          <p:nvPr>
            <p:ph type="sldImg"/>
          </p:nvPr>
        </p:nvSpPr>
        <p:spPr>
          <a:xfrm>
            <a:off x="1106640" y="812880"/>
            <a:ext cx="5344920" cy="4008239"/>
          </a:xfrm>
        </p:spPr>
        <p:style>
          <a:lnRef idx="2">
            <a:schemeClr val="accent1">
              <a:shade val="50000"/>
            </a:schemeClr>
          </a:lnRef>
          <a:fillRef idx="1">
            <a:schemeClr val="accent1"/>
          </a:fillRef>
          <a:effectRef idx="0">
            <a:schemeClr val="accent1"/>
          </a:effectRef>
          <a:fontRef idx="minor">
            <a:schemeClr val="lt1"/>
          </a:fontRef>
        </p:style>
      </p:sp>
      <p:sp>
        <p:nvSpPr>
          <p:cNvPr id="4" name="Espace réservé des notes 3">
            <a:extLst>
              <a:ext uri="{FF2B5EF4-FFF2-40B4-BE49-F238E27FC236}">
                <a16:creationId xmlns:a16="http://schemas.microsoft.com/office/drawing/2014/main" id="{0B180176-1F64-4D56-B136-75EF7E42B54C}"/>
              </a:ext>
            </a:extLst>
          </p:cNvPr>
          <p:cNvSpPr txBox="1">
            <a:spLocks noGrp="1"/>
          </p:cNvSpPr>
          <p:nvPr>
            <p:ph type="body" sz="quarter" idx="1"/>
          </p:nvPr>
        </p:nvSpPr>
        <p:spPr>
          <a:xfrm>
            <a:off x="755280" y="5078520"/>
            <a:ext cx="6048360" cy="4811760"/>
          </a:xfrm>
        </p:spPr>
        <p:txBody>
          <a:bodyPr anchor="ctr" anchorCtr="0"/>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2AE0A7-8DC5-4AFE-9716-6D32EF2A9671}"/>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4B73866-7BE7-45E7-BFA2-2CF846FE883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4CEB6F2-5B63-41C1-86B2-B8C8FCF0888B}"/>
              </a:ext>
            </a:extLst>
          </p:cNvPr>
          <p:cNvSpPr>
            <a:spLocks noGrp="1"/>
          </p:cNvSpPr>
          <p:nvPr>
            <p:ph type="dt" sz="half" idx="10"/>
          </p:nvPr>
        </p:nvSpPr>
        <p:spPr/>
        <p:txBody>
          <a:bodyPr/>
          <a:lstStyle/>
          <a:p>
            <a:pPr lvl="0"/>
            <a:r>
              <a:rPr lang="fr-FR"/>
              <a:t>16/02/2024</a:t>
            </a:r>
          </a:p>
        </p:txBody>
      </p:sp>
      <p:sp>
        <p:nvSpPr>
          <p:cNvPr id="5" name="Espace réservé du numéro de diapositive 4">
            <a:extLst>
              <a:ext uri="{FF2B5EF4-FFF2-40B4-BE49-F238E27FC236}">
                <a16:creationId xmlns:a16="http://schemas.microsoft.com/office/drawing/2014/main" id="{76AD7D58-32D8-4B00-BA26-3D594CCFB4DD}"/>
              </a:ext>
            </a:extLst>
          </p:cNvPr>
          <p:cNvSpPr>
            <a:spLocks noGrp="1"/>
          </p:cNvSpPr>
          <p:nvPr>
            <p:ph type="sldNum" sz="quarter" idx="11"/>
          </p:nvPr>
        </p:nvSpPr>
        <p:spPr/>
        <p:txBody>
          <a:bodyPr/>
          <a:lstStyle/>
          <a:p>
            <a:pPr lvl="0"/>
            <a:fld id="{AFB801BE-DD8F-4FBC-9C12-14E1BC6E480A}" type="slidenum">
              <a:t>‹N°›</a:t>
            </a:fld>
            <a:endParaRPr lang="fr-FR"/>
          </a:p>
        </p:txBody>
      </p:sp>
    </p:spTree>
    <p:extLst>
      <p:ext uri="{BB962C8B-B14F-4D97-AF65-F5344CB8AC3E}">
        <p14:creationId xmlns:p14="http://schemas.microsoft.com/office/powerpoint/2010/main" val="229369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ED4EA-D085-44EC-9395-5C2E9912B61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D243D43-76A0-440A-90E0-D784A8E13C7D}"/>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C0BAD3-611C-4998-999A-F8A90C85058E}"/>
              </a:ext>
            </a:extLst>
          </p:cNvPr>
          <p:cNvSpPr>
            <a:spLocks noGrp="1"/>
          </p:cNvSpPr>
          <p:nvPr>
            <p:ph type="dt" sz="half" idx="10"/>
          </p:nvPr>
        </p:nvSpPr>
        <p:spPr/>
        <p:txBody>
          <a:bodyPr/>
          <a:lstStyle/>
          <a:p>
            <a:pPr lvl="0"/>
            <a:r>
              <a:rPr lang="fr-FR"/>
              <a:t>16/02/2024</a:t>
            </a:r>
          </a:p>
        </p:txBody>
      </p:sp>
      <p:sp>
        <p:nvSpPr>
          <p:cNvPr id="5" name="Espace réservé du numéro de diapositive 4">
            <a:extLst>
              <a:ext uri="{FF2B5EF4-FFF2-40B4-BE49-F238E27FC236}">
                <a16:creationId xmlns:a16="http://schemas.microsoft.com/office/drawing/2014/main" id="{DD2F4664-E7E6-4ECB-93C5-60699D32326E}"/>
              </a:ext>
            </a:extLst>
          </p:cNvPr>
          <p:cNvSpPr>
            <a:spLocks noGrp="1"/>
          </p:cNvSpPr>
          <p:nvPr>
            <p:ph type="sldNum" sz="quarter" idx="11"/>
          </p:nvPr>
        </p:nvSpPr>
        <p:spPr/>
        <p:txBody>
          <a:bodyPr/>
          <a:lstStyle/>
          <a:p>
            <a:pPr lvl="0"/>
            <a:fld id="{519547A2-1032-405F-B268-095BDCE2C145}" type="slidenum">
              <a:t>‹N°›</a:t>
            </a:fld>
            <a:endParaRPr lang="fr-FR"/>
          </a:p>
        </p:txBody>
      </p:sp>
    </p:spTree>
    <p:extLst>
      <p:ext uri="{BB962C8B-B14F-4D97-AF65-F5344CB8AC3E}">
        <p14:creationId xmlns:p14="http://schemas.microsoft.com/office/powerpoint/2010/main" val="284485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825B3A0-70CB-49DD-A51E-287F2E53FC4E}"/>
              </a:ext>
            </a:extLst>
          </p:cNvPr>
          <p:cNvSpPr>
            <a:spLocks noGrp="1"/>
          </p:cNvSpPr>
          <p:nvPr>
            <p:ph type="title" orient="vert"/>
          </p:nvPr>
        </p:nvSpPr>
        <p:spPr>
          <a:xfrm>
            <a:off x="6629400" y="1604963"/>
            <a:ext cx="2055813" cy="452437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6686AB5-BFB6-4466-87F5-B75093B259D2}"/>
              </a:ext>
            </a:extLst>
          </p:cNvPr>
          <p:cNvSpPr>
            <a:spLocks noGrp="1"/>
          </p:cNvSpPr>
          <p:nvPr>
            <p:ph type="body" orient="vert" idx="1"/>
          </p:nvPr>
        </p:nvSpPr>
        <p:spPr>
          <a:xfrm>
            <a:off x="457200" y="1604963"/>
            <a:ext cx="6019800" cy="452437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189E94E-1F7A-4B25-85F4-C0F74DD18773}"/>
              </a:ext>
            </a:extLst>
          </p:cNvPr>
          <p:cNvSpPr>
            <a:spLocks noGrp="1"/>
          </p:cNvSpPr>
          <p:nvPr>
            <p:ph type="dt" sz="half" idx="10"/>
          </p:nvPr>
        </p:nvSpPr>
        <p:spPr/>
        <p:txBody>
          <a:bodyPr/>
          <a:lstStyle/>
          <a:p>
            <a:pPr lvl="0"/>
            <a:r>
              <a:rPr lang="fr-FR"/>
              <a:t>16/02/2024</a:t>
            </a:r>
          </a:p>
        </p:txBody>
      </p:sp>
      <p:sp>
        <p:nvSpPr>
          <p:cNvPr id="5" name="Espace réservé du numéro de diapositive 4">
            <a:extLst>
              <a:ext uri="{FF2B5EF4-FFF2-40B4-BE49-F238E27FC236}">
                <a16:creationId xmlns:a16="http://schemas.microsoft.com/office/drawing/2014/main" id="{D4D91EEE-E308-4EDB-83F3-BCF94A82819B}"/>
              </a:ext>
            </a:extLst>
          </p:cNvPr>
          <p:cNvSpPr>
            <a:spLocks noGrp="1"/>
          </p:cNvSpPr>
          <p:nvPr>
            <p:ph type="sldNum" sz="quarter" idx="11"/>
          </p:nvPr>
        </p:nvSpPr>
        <p:spPr/>
        <p:txBody>
          <a:bodyPr/>
          <a:lstStyle/>
          <a:p>
            <a:pPr lvl="0"/>
            <a:fld id="{EB115B8B-5C05-47C8-BD03-639CD2E7A37A}" type="slidenum">
              <a:t>‹N°›</a:t>
            </a:fld>
            <a:endParaRPr lang="fr-FR"/>
          </a:p>
        </p:txBody>
      </p:sp>
    </p:spTree>
    <p:extLst>
      <p:ext uri="{BB962C8B-B14F-4D97-AF65-F5344CB8AC3E}">
        <p14:creationId xmlns:p14="http://schemas.microsoft.com/office/powerpoint/2010/main" val="2459329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F543E1-BBB4-4DB6-8323-08311175DE15}"/>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2C6E515-5A90-4834-907D-D713D04D9ED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5915897-F147-443E-BA8D-038AB3DE3A82}"/>
              </a:ext>
            </a:extLst>
          </p:cNvPr>
          <p:cNvSpPr>
            <a:spLocks noGrp="1"/>
          </p:cNvSpPr>
          <p:nvPr>
            <p:ph type="dt" sz="half" idx="10"/>
          </p:nvPr>
        </p:nvSpPr>
        <p:spPr/>
        <p:txBody>
          <a:bodyPr/>
          <a:lstStyle/>
          <a:p>
            <a:pPr lvl="0"/>
            <a:r>
              <a:rPr lang="fr-FR"/>
              <a:t>16/02/2024</a:t>
            </a:r>
          </a:p>
        </p:txBody>
      </p:sp>
      <p:sp>
        <p:nvSpPr>
          <p:cNvPr id="5" name="Espace réservé du numéro de diapositive 4">
            <a:extLst>
              <a:ext uri="{FF2B5EF4-FFF2-40B4-BE49-F238E27FC236}">
                <a16:creationId xmlns:a16="http://schemas.microsoft.com/office/drawing/2014/main" id="{0786C218-AF3F-48A0-8C6A-9201EA9BC330}"/>
              </a:ext>
            </a:extLst>
          </p:cNvPr>
          <p:cNvSpPr>
            <a:spLocks noGrp="1"/>
          </p:cNvSpPr>
          <p:nvPr>
            <p:ph type="sldNum" sz="quarter" idx="11"/>
          </p:nvPr>
        </p:nvSpPr>
        <p:spPr/>
        <p:txBody>
          <a:bodyPr/>
          <a:lstStyle/>
          <a:p>
            <a:pPr lvl="0"/>
            <a:fld id="{038A67D6-C633-4AC7-B36F-1AB5F7352F1D}" type="slidenum">
              <a:t>‹N°›</a:t>
            </a:fld>
            <a:endParaRPr lang="fr-FR"/>
          </a:p>
        </p:txBody>
      </p:sp>
    </p:spTree>
    <p:extLst>
      <p:ext uri="{BB962C8B-B14F-4D97-AF65-F5344CB8AC3E}">
        <p14:creationId xmlns:p14="http://schemas.microsoft.com/office/powerpoint/2010/main" val="1381022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7A91C5-99CC-494C-A20C-65E57FCCA11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1162D66-4C2A-49BE-B6DC-D641BAC4130E}"/>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DE5B92D-BD88-4736-911F-138B79C7B2EE}"/>
              </a:ext>
            </a:extLst>
          </p:cNvPr>
          <p:cNvSpPr>
            <a:spLocks noGrp="1"/>
          </p:cNvSpPr>
          <p:nvPr>
            <p:ph type="dt" sz="half" idx="10"/>
          </p:nvPr>
        </p:nvSpPr>
        <p:spPr/>
        <p:txBody>
          <a:bodyPr/>
          <a:lstStyle/>
          <a:p>
            <a:pPr lvl="0"/>
            <a:r>
              <a:rPr lang="fr-FR"/>
              <a:t>16/02/2024</a:t>
            </a:r>
          </a:p>
        </p:txBody>
      </p:sp>
      <p:sp>
        <p:nvSpPr>
          <p:cNvPr id="5" name="Espace réservé du numéro de diapositive 4">
            <a:extLst>
              <a:ext uri="{FF2B5EF4-FFF2-40B4-BE49-F238E27FC236}">
                <a16:creationId xmlns:a16="http://schemas.microsoft.com/office/drawing/2014/main" id="{45CDB3BD-21CA-441E-BBA1-EB94B8B83A1C}"/>
              </a:ext>
            </a:extLst>
          </p:cNvPr>
          <p:cNvSpPr>
            <a:spLocks noGrp="1"/>
          </p:cNvSpPr>
          <p:nvPr>
            <p:ph type="sldNum" sz="quarter" idx="11"/>
          </p:nvPr>
        </p:nvSpPr>
        <p:spPr/>
        <p:txBody>
          <a:bodyPr/>
          <a:lstStyle/>
          <a:p>
            <a:pPr lvl="0"/>
            <a:fld id="{F80E03F4-24B7-4E74-A2D8-4285F83772D9}" type="slidenum">
              <a:t>‹N°›</a:t>
            </a:fld>
            <a:endParaRPr lang="fr-FR"/>
          </a:p>
        </p:txBody>
      </p:sp>
    </p:spTree>
    <p:extLst>
      <p:ext uri="{BB962C8B-B14F-4D97-AF65-F5344CB8AC3E}">
        <p14:creationId xmlns:p14="http://schemas.microsoft.com/office/powerpoint/2010/main" val="3090927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D5D3E8-8848-460D-A306-016A465B87DC}"/>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DB6F935-B753-4A5F-8FAB-09DF85BEA1F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B8A9E501-8A69-4753-89C7-87A1BFF0390E}"/>
              </a:ext>
            </a:extLst>
          </p:cNvPr>
          <p:cNvSpPr>
            <a:spLocks noGrp="1"/>
          </p:cNvSpPr>
          <p:nvPr>
            <p:ph type="dt" sz="half" idx="10"/>
          </p:nvPr>
        </p:nvSpPr>
        <p:spPr/>
        <p:txBody>
          <a:bodyPr/>
          <a:lstStyle/>
          <a:p>
            <a:pPr lvl="0"/>
            <a:r>
              <a:rPr lang="fr-FR"/>
              <a:t>16/02/2024</a:t>
            </a:r>
          </a:p>
        </p:txBody>
      </p:sp>
      <p:sp>
        <p:nvSpPr>
          <p:cNvPr id="5" name="Espace réservé du numéro de diapositive 4">
            <a:extLst>
              <a:ext uri="{FF2B5EF4-FFF2-40B4-BE49-F238E27FC236}">
                <a16:creationId xmlns:a16="http://schemas.microsoft.com/office/drawing/2014/main" id="{002FBAF5-460D-428D-AE19-8701504E6ED2}"/>
              </a:ext>
            </a:extLst>
          </p:cNvPr>
          <p:cNvSpPr>
            <a:spLocks noGrp="1"/>
          </p:cNvSpPr>
          <p:nvPr>
            <p:ph type="sldNum" sz="quarter" idx="11"/>
          </p:nvPr>
        </p:nvSpPr>
        <p:spPr/>
        <p:txBody>
          <a:bodyPr/>
          <a:lstStyle/>
          <a:p>
            <a:pPr lvl="0"/>
            <a:fld id="{8177ED6F-B641-44EA-B08D-040B3B148D45}" type="slidenum">
              <a:t>‹N°›</a:t>
            </a:fld>
            <a:endParaRPr lang="fr-FR"/>
          </a:p>
        </p:txBody>
      </p:sp>
    </p:spTree>
    <p:extLst>
      <p:ext uri="{BB962C8B-B14F-4D97-AF65-F5344CB8AC3E}">
        <p14:creationId xmlns:p14="http://schemas.microsoft.com/office/powerpoint/2010/main" val="3164606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45F1C2-3BE9-4929-BE5F-3987F034AAF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EEBC607-BA74-450E-AF53-58EF925F1B14}"/>
              </a:ext>
            </a:extLst>
          </p:cNvPr>
          <p:cNvSpPr>
            <a:spLocks noGrp="1"/>
          </p:cNvSpPr>
          <p:nvPr>
            <p:ph sz="half" idx="1"/>
          </p:nvPr>
        </p:nvSpPr>
        <p:spPr>
          <a:xfrm>
            <a:off x="457200" y="1600200"/>
            <a:ext cx="4037013" cy="452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C5E80D6-443C-4E1B-880B-80110BA79E04}"/>
              </a:ext>
            </a:extLst>
          </p:cNvPr>
          <p:cNvSpPr>
            <a:spLocks noGrp="1"/>
          </p:cNvSpPr>
          <p:nvPr>
            <p:ph sz="half" idx="2"/>
          </p:nvPr>
        </p:nvSpPr>
        <p:spPr>
          <a:xfrm>
            <a:off x="4646613" y="1600200"/>
            <a:ext cx="4038600" cy="452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B23CBBE-163C-4079-881A-9603044547B6}"/>
              </a:ext>
            </a:extLst>
          </p:cNvPr>
          <p:cNvSpPr>
            <a:spLocks noGrp="1"/>
          </p:cNvSpPr>
          <p:nvPr>
            <p:ph type="dt" sz="half" idx="10"/>
          </p:nvPr>
        </p:nvSpPr>
        <p:spPr/>
        <p:txBody>
          <a:bodyPr/>
          <a:lstStyle/>
          <a:p>
            <a:pPr lvl="0"/>
            <a:r>
              <a:rPr lang="fr-FR"/>
              <a:t>16/02/2024</a:t>
            </a:r>
          </a:p>
        </p:txBody>
      </p:sp>
      <p:sp>
        <p:nvSpPr>
          <p:cNvPr id="6" name="Espace réservé du numéro de diapositive 5">
            <a:extLst>
              <a:ext uri="{FF2B5EF4-FFF2-40B4-BE49-F238E27FC236}">
                <a16:creationId xmlns:a16="http://schemas.microsoft.com/office/drawing/2014/main" id="{D05CBCD4-171B-4DE7-8746-463022361844}"/>
              </a:ext>
            </a:extLst>
          </p:cNvPr>
          <p:cNvSpPr>
            <a:spLocks noGrp="1"/>
          </p:cNvSpPr>
          <p:nvPr>
            <p:ph type="sldNum" sz="quarter" idx="11"/>
          </p:nvPr>
        </p:nvSpPr>
        <p:spPr/>
        <p:txBody>
          <a:bodyPr/>
          <a:lstStyle/>
          <a:p>
            <a:pPr lvl="0"/>
            <a:fld id="{40AE107E-3DFA-470C-8ECE-D47305D26072}" type="slidenum">
              <a:t>‹N°›</a:t>
            </a:fld>
            <a:endParaRPr lang="fr-FR"/>
          </a:p>
        </p:txBody>
      </p:sp>
    </p:spTree>
    <p:extLst>
      <p:ext uri="{BB962C8B-B14F-4D97-AF65-F5344CB8AC3E}">
        <p14:creationId xmlns:p14="http://schemas.microsoft.com/office/powerpoint/2010/main" val="2177531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AF606C-5855-42EB-A953-2FFCC18CB951}"/>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3F89669-83CF-40E1-B465-AA449CBB820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FA2A356B-C917-4AF4-AA91-9E5FA16906BE}"/>
              </a:ext>
            </a:extLst>
          </p:cNvPr>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2318040-AB89-4375-B4C0-9E164F7BAC3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9108C1ED-FC29-4A79-B09B-B44237F3A9B4}"/>
              </a:ext>
            </a:extLst>
          </p:cNvPr>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0C4AABB-EFCC-4762-B973-2D7FA7F556E5}"/>
              </a:ext>
            </a:extLst>
          </p:cNvPr>
          <p:cNvSpPr>
            <a:spLocks noGrp="1"/>
          </p:cNvSpPr>
          <p:nvPr>
            <p:ph type="dt" sz="half" idx="10"/>
          </p:nvPr>
        </p:nvSpPr>
        <p:spPr/>
        <p:txBody>
          <a:bodyPr/>
          <a:lstStyle/>
          <a:p>
            <a:pPr lvl="0"/>
            <a:r>
              <a:rPr lang="fr-FR"/>
              <a:t>16/02/2024</a:t>
            </a:r>
          </a:p>
        </p:txBody>
      </p:sp>
      <p:sp>
        <p:nvSpPr>
          <p:cNvPr id="8" name="Espace réservé du numéro de diapositive 7">
            <a:extLst>
              <a:ext uri="{FF2B5EF4-FFF2-40B4-BE49-F238E27FC236}">
                <a16:creationId xmlns:a16="http://schemas.microsoft.com/office/drawing/2014/main" id="{C69930C6-B4B8-4EE4-9064-D503567AFF71}"/>
              </a:ext>
            </a:extLst>
          </p:cNvPr>
          <p:cNvSpPr>
            <a:spLocks noGrp="1"/>
          </p:cNvSpPr>
          <p:nvPr>
            <p:ph type="sldNum" sz="quarter" idx="11"/>
          </p:nvPr>
        </p:nvSpPr>
        <p:spPr/>
        <p:txBody>
          <a:bodyPr/>
          <a:lstStyle/>
          <a:p>
            <a:pPr lvl="0"/>
            <a:fld id="{22670A07-3F42-4E22-BC0B-ABA511F913D6}" type="slidenum">
              <a:t>‹N°›</a:t>
            </a:fld>
            <a:endParaRPr lang="fr-FR"/>
          </a:p>
        </p:txBody>
      </p:sp>
    </p:spTree>
    <p:extLst>
      <p:ext uri="{BB962C8B-B14F-4D97-AF65-F5344CB8AC3E}">
        <p14:creationId xmlns:p14="http://schemas.microsoft.com/office/powerpoint/2010/main" val="1074312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234BCE-1BE3-4CEF-9BCD-489B8E01023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6B02268-9D5F-459C-8C83-9B4648252E4A}"/>
              </a:ext>
            </a:extLst>
          </p:cNvPr>
          <p:cNvSpPr>
            <a:spLocks noGrp="1"/>
          </p:cNvSpPr>
          <p:nvPr>
            <p:ph type="dt" sz="half" idx="10"/>
          </p:nvPr>
        </p:nvSpPr>
        <p:spPr/>
        <p:txBody>
          <a:bodyPr/>
          <a:lstStyle/>
          <a:p>
            <a:pPr lvl="0"/>
            <a:r>
              <a:rPr lang="fr-FR"/>
              <a:t>16/02/2024</a:t>
            </a:r>
          </a:p>
        </p:txBody>
      </p:sp>
      <p:sp>
        <p:nvSpPr>
          <p:cNvPr id="4" name="Espace réservé du numéro de diapositive 3">
            <a:extLst>
              <a:ext uri="{FF2B5EF4-FFF2-40B4-BE49-F238E27FC236}">
                <a16:creationId xmlns:a16="http://schemas.microsoft.com/office/drawing/2014/main" id="{CEB8AB94-2886-4EBF-96CE-10D0219BD9A6}"/>
              </a:ext>
            </a:extLst>
          </p:cNvPr>
          <p:cNvSpPr>
            <a:spLocks noGrp="1"/>
          </p:cNvSpPr>
          <p:nvPr>
            <p:ph type="sldNum" sz="quarter" idx="11"/>
          </p:nvPr>
        </p:nvSpPr>
        <p:spPr/>
        <p:txBody>
          <a:bodyPr/>
          <a:lstStyle/>
          <a:p>
            <a:pPr lvl="0"/>
            <a:fld id="{7FCDCB20-340C-4225-979E-367519AE2231}" type="slidenum">
              <a:t>‹N°›</a:t>
            </a:fld>
            <a:endParaRPr lang="fr-FR"/>
          </a:p>
        </p:txBody>
      </p:sp>
    </p:spTree>
    <p:extLst>
      <p:ext uri="{BB962C8B-B14F-4D97-AF65-F5344CB8AC3E}">
        <p14:creationId xmlns:p14="http://schemas.microsoft.com/office/powerpoint/2010/main" val="2403026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93A68A2-418A-4A8F-B6C7-0FEFB3276272}"/>
              </a:ext>
            </a:extLst>
          </p:cNvPr>
          <p:cNvSpPr>
            <a:spLocks noGrp="1"/>
          </p:cNvSpPr>
          <p:nvPr>
            <p:ph type="dt" sz="half" idx="10"/>
          </p:nvPr>
        </p:nvSpPr>
        <p:spPr/>
        <p:txBody>
          <a:bodyPr/>
          <a:lstStyle/>
          <a:p>
            <a:pPr lvl="0"/>
            <a:r>
              <a:rPr lang="fr-FR"/>
              <a:t>16/02/2024</a:t>
            </a:r>
          </a:p>
        </p:txBody>
      </p:sp>
      <p:sp>
        <p:nvSpPr>
          <p:cNvPr id="3" name="Espace réservé du numéro de diapositive 2">
            <a:extLst>
              <a:ext uri="{FF2B5EF4-FFF2-40B4-BE49-F238E27FC236}">
                <a16:creationId xmlns:a16="http://schemas.microsoft.com/office/drawing/2014/main" id="{70B561DB-1EBC-479F-B242-DD7028FFF871}"/>
              </a:ext>
            </a:extLst>
          </p:cNvPr>
          <p:cNvSpPr>
            <a:spLocks noGrp="1"/>
          </p:cNvSpPr>
          <p:nvPr>
            <p:ph type="sldNum" sz="quarter" idx="11"/>
          </p:nvPr>
        </p:nvSpPr>
        <p:spPr/>
        <p:txBody>
          <a:bodyPr/>
          <a:lstStyle/>
          <a:p>
            <a:pPr lvl="0"/>
            <a:fld id="{A52FABD7-DC73-4320-828F-0A421B019D58}" type="slidenum">
              <a:t>‹N°›</a:t>
            </a:fld>
            <a:endParaRPr lang="fr-FR"/>
          </a:p>
        </p:txBody>
      </p:sp>
    </p:spTree>
    <p:extLst>
      <p:ext uri="{BB962C8B-B14F-4D97-AF65-F5344CB8AC3E}">
        <p14:creationId xmlns:p14="http://schemas.microsoft.com/office/powerpoint/2010/main" val="139491375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ABB824-9704-4493-91F8-7A6FEDEF3B08}"/>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DE3143F-3123-4351-9A63-9350BD3009E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76E2368-602A-4642-A409-CB24572AE0D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223705B-4BAD-4C6F-8445-AAC6CD18C3B3}"/>
              </a:ext>
            </a:extLst>
          </p:cNvPr>
          <p:cNvSpPr>
            <a:spLocks noGrp="1"/>
          </p:cNvSpPr>
          <p:nvPr>
            <p:ph type="dt" sz="half" idx="10"/>
          </p:nvPr>
        </p:nvSpPr>
        <p:spPr/>
        <p:txBody>
          <a:bodyPr/>
          <a:lstStyle/>
          <a:p>
            <a:pPr lvl="0"/>
            <a:r>
              <a:rPr lang="fr-FR"/>
              <a:t>16/02/2024</a:t>
            </a:r>
          </a:p>
        </p:txBody>
      </p:sp>
      <p:sp>
        <p:nvSpPr>
          <p:cNvPr id="6" name="Espace réservé du numéro de diapositive 5">
            <a:extLst>
              <a:ext uri="{FF2B5EF4-FFF2-40B4-BE49-F238E27FC236}">
                <a16:creationId xmlns:a16="http://schemas.microsoft.com/office/drawing/2014/main" id="{C8CB96C3-16BE-4F83-A8DF-85DFC3A908A7}"/>
              </a:ext>
            </a:extLst>
          </p:cNvPr>
          <p:cNvSpPr>
            <a:spLocks noGrp="1"/>
          </p:cNvSpPr>
          <p:nvPr>
            <p:ph type="sldNum" sz="quarter" idx="11"/>
          </p:nvPr>
        </p:nvSpPr>
        <p:spPr/>
        <p:txBody>
          <a:bodyPr/>
          <a:lstStyle/>
          <a:p>
            <a:pPr lvl="0"/>
            <a:fld id="{F744DAFD-4A3D-4005-8C17-670059A86697}" type="slidenum">
              <a:t>‹N°›</a:t>
            </a:fld>
            <a:endParaRPr lang="fr-FR"/>
          </a:p>
        </p:txBody>
      </p:sp>
    </p:spTree>
    <p:extLst>
      <p:ext uri="{BB962C8B-B14F-4D97-AF65-F5344CB8AC3E}">
        <p14:creationId xmlns:p14="http://schemas.microsoft.com/office/powerpoint/2010/main" val="3658655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6312CF-FF79-4AB0-9B89-3A7D0CB53E8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5A69E0A-4D49-4E1C-B8BC-35E2770D1D8A}"/>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55A2EA6-5BD8-4D4F-BFDC-68E05B98CFCF}"/>
              </a:ext>
            </a:extLst>
          </p:cNvPr>
          <p:cNvSpPr>
            <a:spLocks noGrp="1"/>
          </p:cNvSpPr>
          <p:nvPr>
            <p:ph type="dt" sz="half" idx="10"/>
          </p:nvPr>
        </p:nvSpPr>
        <p:spPr/>
        <p:txBody>
          <a:bodyPr/>
          <a:lstStyle/>
          <a:p>
            <a:pPr lvl="0"/>
            <a:r>
              <a:rPr lang="fr-FR"/>
              <a:t>16/02/2024</a:t>
            </a:r>
          </a:p>
        </p:txBody>
      </p:sp>
      <p:sp>
        <p:nvSpPr>
          <p:cNvPr id="5" name="Espace réservé du numéro de diapositive 4">
            <a:extLst>
              <a:ext uri="{FF2B5EF4-FFF2-40B4-BE49-F238E27FC236}">
                <a16:creationId xmlns:a16="http://schemas.microsoft.com/office/drawing/2014/main" id="{4326C9ED-E9D2-4CFA-8471-336C6F669558}"/>
              </a:ext>
            </a:extLst>
          </p:cNvPr>
          <p:cNvSpPr>
            <a:spLocks noGrp="1"/>
          </p:cNvSpPr>
          <p:nvPr>
            <p:ph type="sldNum" sz="quarter" idx="11"/>
          </p:nvPr>
        </p:nvSpPr>
        <p:spPr/>
        <p:txBody>
          <a:bodyPr/>
          <a:lstStyle/>
          <a:p>
            <a:pPr lvl="0"/>
            <a:fld id="{F1587C4A-288A-4F87-83A6-1217C1E0D779}" type="slidenum">
              <a:t>‹N°›</a:t>
            </a:fld>
            <a:endParaRPr lang="fr-FR"/>
          </a:p>
        </p:txBody>
      </p:sp>
    </p:spTree>
    <p:extLst>
      <p:ext uri="{BB962C8B-B14F-4D97-AF65-F5344CB8AC3E}">
        <p14:creationId xmlns:p14="http://schemas.microsoft.com/office/powerpoint/2010/main" val="549640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61B955-D25D-4E8B-926E-DAA66065B0A6}"/>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A1C007D-8FEB-4905-B222-85EDBA57141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CCC10C6-9BB6-4C0A-927D-BBA00C8BE20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A7924F2-1B47-40AD-88E4-13E4FB61C81C}"/>
              </a:ext>
            </a:extLst>
          </p:cNvPr>
          <p:cNvSpPr>
            <a:spLocks noGrp="1"/>
          </p:cNvSpPr>
          <p:nvPr>
            <p:ph type="dt" sz="half" idx="10"/>
          </p:nvPr>
        </p:nvSpPr>
        <p:spPr/>
        <p:txBody>
          <a:bodyPr/>
          <a:lstStyle/>
          <a:p>
            <a:pPr lvl="0"/>
            <a:r>
              <a:rPr lang="fr-FR"/>
              <a:t>16/02/2024</a:t>
            </a:r>
          </a:p>
        </p:txBody>
      </p:sp>
      <p:sp>
        <p:nvSpPr>
          <p:cNvPr id="6" name="Espace réservé du numéro de diapositive 5">
            <a:extLst>
              <a:ext uri="{FF2B5EF4-FFF2-40B4-BE49-F238E27FC236}">
                <a16:creationId xmlns:a16="http://schemas.microsoft.com/office/drawing/2014/main" id="{C1E8E987-88D3-401A-BDAB-50B6D5087E70}"/>
              </a:ext>
            </a:extLst>
          </p:cNvPr>
          <p:cNvSpPr>
            <a:spLocks noGrp="1"/>
          </p:cNvSpPr>
          <p:nvPr>
            <p:ph type="sldNum" sz="quarter" idx="11"/>
          </p:nvPr>
        </p:nvSpPr>
        <p:spPr/>
        <p:txBody>
          <a:bodyPr/>
          <a:lstStyle/>
          <a:p>
            <a:pPr lvl="0"/>
            <a:fld id="{BE94CB92-A8C7-41D5-904C-B16220551BFA}" type="slidenum">
              <a:t>‹N°›</a:t>
            </a:fld>
            <a:endParaRPr lang="fr-FR"/>
          </a:p>
        </p:txBody>
      </p:sp>
    </p:spTree>
    <p:extLst>
      <p:ext uri="{BB962C8B-B14F-4D97-AF65-F5344CB8AC3E}">
        <p14:creationId xmlns:p14="http://schemas.microsoft.com/office/powerpoint/2010/main" val="3021376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06F2A9-18A9-473E-8514-3AB75A80693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BD15946-BBAB-4746-B10D-AAED9DC345B3}"/>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CB56AAF-90C4-470C-A89E-45F634869DBE}"/>
              </a:ext>
            </a:extLst>
          </p:cNvPr>
          <p:cNvSpPr>
            <a:spLocks noGrp="1"/>
          </p:cNvSpPr>
          <p:nvPr>
            <p:ph type="dt" sz="half" idx="10"/>
          </p:nvPr>
        </p:nvSpPr>
        <p:spPr/>
        <p:txBody>
          <a:bodyPr/>
          <a:lstStyle/>
          <a:p>
            <a:pPr lvl="0"/>
            <a:r>
              <a:rPr lang="fr-FR"/>
              <a:t>16/02/2024</a:t>
            </a:r>
          </a:p>
        </p:txBody>
      </p:sp>
      <p:sp>
        <p:nvSpPr>
          <p:cNvPr id="5" name="Espace réservé du numéro de diapositive 4">
            <a:extLst>
              <a:ext uri="{FF2B5EF4-FFF2-40B4-BE49-F238E27FC236}">
                <a16:creationId xmlns:a16="http://schemas.microsoft.com/office/drawing/2014/main" id="{2D3FD56C-4122-48F0-AA5C-8D6C3A1E5B0C}"/>
              </a:ext>
            </a:extLst>
          </p:cNvPr>
          <p:cNvSpPr>
            <a:spLocks noGrp="1"/>
          </p:cNvSpPr>
          <p:nvPr>
            <p:ph type="sldNum" sz="quarter" idx="11"/>
          </p:nvPr>
        </p:nvSpPr>
        <p:spPr/>
        <p:txBody>
          <a:bodyPr/>
          <a:lstStyle/>
          <a:p>
            <a:pPr lvl="0"/>
            <a:fld id="{93308208-A1F1-4BDF-A7BB-F7B3B091953F}" type="slidenum">
              <a:t>‹N°›</a:t>
            </a:fld>
            <a:endParaRPr lang="fr-FR"/>
          </a:p>
        </p:txBody>
      </p:sp>
    </p:spTree>
    <p:extLst>
      <p:ext uri="{BB962C8B-B14F-4D97-AF65-F5344CB8AC3E}">
        <p14:creationId xmlns:p14="http://schemas.microsoft.com/office/powerpoint/2010/main" val="2661969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648D83A-8114-47E5-8647-31A35ED2CAA5}"/>
              </a:ext>
            </a:extLst>
          </p:cNvPr>
          <p:cNvSpPr>
            <a:spLocks noGrp="1"/>
          </p:cNvSpPr>
          <p:nvPr>
            <p:ph type="title" orient="vert"/>
          </p:nvPr>
        </p:nvSpPr>
        <p:spPr>
          <a:xfrm>
            <a:off x="6629400" y="274638"/>
            <a:ext cx="2055813" cy="5849937"/>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AFEEB38-896B-455B-9950-45A5E34366E9}"/>
              </a:ext>
            </a:extLst>
          </p:cNvPr>
          <p:cNvSpPr>
            <a:spLocks noGrp="1"/>
          </p:cNvSpPr>
          <p:nvPr>
            <p:ph type="body" orient="vert" idx="1"/>
          </p:nvPr>
        </p:nvSpPr>
        <p:spPr>
          <a:xfrm>
            <a:off x="457200" y="274638"/>
            <a:ext cx="6019800" cy="584993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849DF31-875A-40F4-A100-0A8C58139AD4}"/>
              </a:ext>
            </a:extLst>
          </p:cNvPr>
          <p:cNvSpPr>
            <a:spLocks noGrp="1"/>
          </p:cNvSpPr>
          <p:nvPr>
            <p:ph type="dt" sz="half" idx="10"/>
          </p:nvPr>
        </p:nvSpPr>
        <p:spPr/>
        <p:txBody>
          <a:bodyPr/>
          <a:lstStyle/>
          <a:p>
            <a:pPr lvl="0"/>
            <a:r>
              <a:rPr lang="fr-FR"/>
              <a:t>16/02/2024</a:t>
            </a:r>
          </a:p>
        </p:txBody>
      </p:sp>
      <p:sp>
        <p:nvSpPr>
          <p:cNvPr id="5" name="Espace réservé du numéro de diapositive 4">
            <a:extLst>
              <a:ext uri="{FF2B5EF4-FFF2-40B4-BE49-F238E27FC236}">
                <a16:creationId xmlns:a16="http://schemas.microsoft.com/office/drawing/2014/main" id="{DC253D70-264F-4175-A31E-2791C5A540A9}"/>
              </a:ext>
            </a:extLst>
          </p:cNvPr>
          <p:cNvSpPr>
            <a:spLocks noGrp="1"/>
          </p:cNvSpPr>
          <p:nvPr>
            <p:ph type="sldNum" sz="quarter" idx="11"/>
          </p:nvPr>
        </p:nvSpPr>
        <p:spPr/>
        <p:txBody>
          <a:bodyPr/>
          <a:lstStyle/>
          <a:p>
            <a:pPr lvl="0"/>
            <a:fld id="{61CD100A-77A1-4B28-ADB2-EFC7EA2E60FA}" type="slidenum">
              <a:t>‹N°›</a:t>
            </a:fld>
            <a:endParaRPr lang="fr-FR"/>
          </a:p>
        </p:txBody>
      </p:sp>
    </p:spTree>
    <p:extLst>
      <p:ext uri="{BB962C8B-B14F-4D97-AF65-F5344CB8AC3E}">
        <p14:creationId xmlns:p14="http://schemas.microsoft.com/office/powerpoint/2010/main" val="127360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01ABBF-003E-421A-9EFC-9E7974CA6B03}"/>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C111DB4-6665-4B75-B1B8-19AB3CB25DF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8CA726B-07AE-4C4D-B492-0519A3FF23C4}"/>
              </a:ext>
            </a:extLst>
          </p:cNvPr>
          <p:cNvSpPr>
            <a:spLocks noGrp="1"/>
          </p:cNvSpPr>
          <p:nvPr>
            <p:ph type="dt" sz="half" idx="10"/>
          </p:nvPr>
        </p:nvSpPr>
        <p:spPr/>
        <p:txBody>
          <a:bodyPr/>
          <a:lstStyle/>
          <a:p>
            <a:pPr lvl="0"/>
            <a:r>
              <a:rPr lang="fr-FR"/>
              <a:t>16/02/2024</a:t>
            </a:r>
          </a:p>
        </p:txBody>
      </p:sp>
      <p:sp>
        <p:nvSpPr>
          <p:cNvPr id="5" name="Espace réservé du numéro de diapositive 4">
            <a:extLst>
              <a:ext uri="{FF2B5EF4-FFF2-40B4-BE49-F238E27FC236}">
                <a16:creationId xmlns:a16="http://schemas.microsoft.com/office/drawing/2014/main" id="{6B0E500A-6891-4183-BB0A-E73714ABB97F}"/>
              </a:ext>
            </a:extLst>
          </p:cNvPr>
          <p:cNvSpPr>
            <a:spLocks noGrp="1"/>
          </p:cNvSpPr>
          <p:nvPr>
            <p:ph type="sldNum" sz="quarter" idx="11"/>
          </p:nvPr>
        </p:nvSpPr>
        <p:spPr/>
        <p:txBody>
          <a:bodyPr/>
          <a:lstStyle/>
          <a:p>
            <a:pPr lvl="0"/>
            <a:fld id="{4A2CBDBC-8A6C-421E-A196-9DEF9DBBAE68}" type="slidenum">
              <a:t>‹N°›</a:t>
            </a:fld>
            <a:endParaRPr lang="fr-FR"/>
          </a:p>
        </p:txBody>
      </p:sp>
    </p:spTree>
    <p:extLst>
      <p:ext uri="{BB962C8B-B14F-4D97-AF65-F5344CB8AC3E}">
        <p14:creationId xmlns:p14="http://schemas.microsoft.com/office/powerpoint/2010/main" val="1491288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66E86B-56F6-48E6-A401-041F6C99ADA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E92817B-4609-4539-B57F-00C1CCD02B1B}"/>
              </a:ext>
            </a:extLst>
          </p:cNvPr>
          <p:cNvSpPr>
            <a:spLocks noGrp="1"/>
          </p:cNvSpPr>
          <p:nvPr>
            <p:ph sz="half" idx="1"/>
          </p:nvPr>
        </p:nvSpPr>
        <p:spPr>
          <a:xfrm>
            <a:off x="457200" y="1604963"/>
            <a:ext cx="4037013" cy="452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A4DDFEE-FB84-4E09-B8D2-578B45DDD341}"/>
              </a:ext>
            </a:extLst>
          </p:cNvPr>
          <p:cNvSpPr>
            <a:spLocks noGrp="1"/>
          </p:cNvSpPr>
          <p:nvPr>
            <p:ph sz="half" idx="2"/>
          </p:nvPr>
        </p:nvSpPr>
        <p:spPr>
          <a:xfrm>
            <a:off x="4646613" y="1604963"/>
            <a:ext cx="4038600" cy="452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312F7CE-7FB0-4DC8-8024-0AAFBB752A0C}"/>
              </a:ext>
            </a:extLst>
          </p:cNvPr>
          <p:cNvSpPr>
            <a:spLocks noGrp="1"/>
          </p:cNvSpPr>
          <p:nvPr>
            <p:ph type="dt" sz="half" idx="10"/>
          </p:nvPr>
        </p:nvSpPr>
        <p:spPr/>
        <p:txBody>
          <a:bodyPr/>
          <a:lstStyle/>
          <a:p>
            <a:pPr lvl="0"/>
            <a:r>
              <a:rPr lang="fr-FR"/>
              <a:t>16/02/2024</a:t>
            </a:r>
          </a:p>
        </p:txBody>
      </p:sp>
      <p:sp>
        <p:nvSpPr>
          <p:cNvPr id="6" name="Espace réservé du numéro de diapositive 5">
            <a:extLst>
              <a:ext uri="{FF2B5EF4-FFF2-40B4-BE49-F238E27FC236}">
                <a16:creationId xmlns:a16="http://schemas.microsoft.com/office/drawing/2014/main" id="{5B1AF296-5533-4542-8DB5-86435E17E6F4}"/>
              </a:ext>
            </a:extLst>
          </p:cNvPr>
          <p:cNvSpPr>
            <a:spLocks noGrp="1"/>
          </p:cNvSpPr>
          <p:nvPr>
            <p:ph type="sldNum" sz="quarter" idx="11"/>
          </p:nvPr>
        </p:nvSpPr>
        <p:spPr/>
        <p:txBody>
          <a:bodyPr/>
          <a:lstStyle/>
          <a:p>
            <a:pPr lvl="0"/>
            <a:fld id="{8C6E6597-6DBD-4D0F-BBF6-92A4FB90CA3A}" type="slidenum">
              <a:t>‹N°›</a:t>
            </a:fld>
            <a:endParaRPr lang="fr-FR"/>
          </a:p>
        </p:txBody>
      </p:sp>
    </p:spTree>
    <p:extLst>
      <p:ext uri="{BB962C8B-B14F-4D97-AF65-F5344CB8AC3E}">
        <p14:creationId xmlns:p14="http://schemas.microsoft.com/office/powerpoint/2010/main" val="3028656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977365-CC23-4AF3-977E-655A416211AB}"/>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519AFFA-C56B-4C82-B59C-C18C3DF70C3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4F44709C-9253-41D1-AE66-8720541F72A4}"/>
              </a:ext>
            </a:extLst>
          </p:cNvPr>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8230F3D-66DF-428C-8683-6C38D6637BB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F8867832-8ECC-4FD3-AB4E-431C72337CA0}"/>
              </a:ext>
            </a:extLst>
          </p:cNvPr>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C4A7D91-45C0-4C31-8FE8-E06CE0C28CF7}"/>
              </a:ext>
            </a:extLst>
          </p:cNvPr>
          <p:cNvSpPr>
            <a:spLocks noGrp="1"/>
          </p:cNvSpPr>
          <p:nvPr>
            <p:ph type="dt" sz="half" idx="10"/>
          </p:nvPr>
        </p:nvSpPr>
        <p:spPr/>
        <p:txBody>
          <a:bodyPr/>
          <a:lstStyle/>
          <a:p>
            <a:pPr lvl="0"/>
            <a:r>
              <a:rPr lang="fr-FR"/>
              <a:t>16/02/2024</a:t>
            </a:r>
          </a:p>
        </p:txBody>
      </p:sp>
      <p:sp>
        <p:nvSpPr>
          <p:cNvPr id="8" name="Espace réservé du numéro de diapositive 7">
            <a:extLst>
              <a:ext uri="{FF2B5EF4-FFF2-40B4-BE49-F238E27FC236}">
                <a16:creationId xmlns:a16="http://schemas.microsoft.com/office/drawing/2014/main" id="{CCB679A8-AE2D-4258-9FCB-68A3EEA1AF9C}"/>
              </a:ext>
            </a:extLst>
          </p:cNvPr>
          <p:cNvSpPr>
            <a:spLocks noGrp="1"/>
          </p:cNvSpPr>
          <p:nvPr>
            <p:ph type="sldNum" sz="quarter" idx="11"/>
          </p:nvPr>
        </p:nvSpPr>
        <p:spPr/>
        <p:txBody>
          <a:bodyPr/>
          <a:lstStyle/>
          <a:p>
            <a:pPr lvl="0"/>
            <a:fld id="{DB03E65B-8269-4AD7-BE26-3589630BEAEE}" type="slidenum">
              <a:t>‹N°›</a:t>
            </a:fld>
            <a:endParaRPr lang="fr-FR"/>
          </a:p>
        </p:txBody>
      </p:sp>
    </p:spTree>
    <p:extLst>
      <p:ext uri="{BB962C8B-B14F-4D97-AF65-F5344CB8AC3E}">
        <p14:creationId xmlns:p14="http://schemas.microsoft.com/office/powerpoint/2010/main" val="65419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30139-B55D-43B8-A771-65672741A22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16B291B-854E-411A-A32E-EA3BB043F6A5}"/>
              </a:ext>
            </a:extLst>
          </p:cNvPr>
          <p:cNvSpPr>
            <a:spLocks noGrp="1"/>
          </p:cNvSpPr>
          <p:nvPr>
            <p:ph type="dt" sz="half" idx="10"/>
          </p:nvPr>
        </p:nvSpPr>
        <p:spPr/>
        <p:txBody>
          <a:bodyPr/>
          <a:lstStyle/>
          <a:p>
            <a:pPr lvl="0"/>
            <a:r>
              <a:rPr lang="fr-FR"/>
              <a:t>16/02/2024</a:t>
            </a:r>
          </a:p>
        </p:txBody>
      </p:sp>
      <p:sp>
        <p:nvSpPr>
          <p:cNvPr id="4" name="Espace réservé du numéro de diapositive 3">
            <a:extLst>
              <a:ext uri="{FF2B5EF4-FFF2-40B4-BE49-F238E27FC236}">
                <a16:creationId xmlns:a16="http://schemas.microsoft.com/office/drawing/2014/main" id="{5F68CBAC-D005-4609-8B78-59ED0AA84CB7}"/>
              </a:ext>
            </a:extLst>
          </p:cNvPr>
          <p:cNvSpPr>
            <a:spLocks noGrp="1"/>
          </p:cNvSpPr>
          <p:nvPr>
            <p:ph type="sldNum" sz="quarter" idx="11"/>
          </p:nvPr>
        </p:nvSpPr>
        <p:spPr/>
        <p:txBody>
          <a:bodyPr/>
          <a:lstStyle/>
          <a:p>
            <a:pPr lvl="0"/>
            <a:fld id="{0C44E484-DAAC-43CE-AF43-E147243447CB}" type="slidenum">
              <a:t>‹N°›</a:t>
            </a:fld>
            <a:endParaRPr lang="fr-FR"/>
          </a:p>
        </p:txBody>
      </p:sp>
    </p:spTree>
    <p:extLst>
      <p:ext uri="{BB962C8B-B14F-4D97-AF65-F5344CB8AC3E}">
        <p14:creationId xmlns:p14="http://schemas.microsoft.com/office/powerpoint/2010/main" val="989725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C4F8F46-19E0-448E-BC0B-49360D93583E}"/>
              </a:ext>
            </a:extLst>
          </p:cNvPr>
          <p:cNvSpPr>
            <a:spLocks noGrp="1"/>
          </p:cNvSpPr>
          <p:nvPr>
            <p:ph type="dt" sz="half" idx="10"/>
          </p:nvPr>
        </p:nvSpPr>
        <p:spPr/>
        <p:txBody>
          <a:bodyPr/>
          <a:lstStyle/>
          <a:p>
            <a:pPr lvl="0"/>
            <a:r>
              <a:rPr lang="fr-FR"/>
              <a:t>16/02/2024</a:t>
            </a:r>
          </a:p>
        </p:txBody>
      </p:sp>
      <p:sp>
        <p:nvSpPr>
          <p:cNvPr id="3" name="Espace réservé du numéro de diapositive 2">
            <a:extLst>
              <a:ext uri="{FF2B5EF4-FFF2-40B4-BE49-F238E27FC236}">
                <a16:creationId xmlns:a16="http://schemas.microsoft.com/office/drawing/2014/main" id="{A50D9BF7-C8CC-4BDC-B779-90946C920B85}"/>
              </a:ext>
            </a:extLst>
          </p:cNvPr>
          <p:cNvSpPr>
            <a:spLocks noGrp="1"/>
          </p:cNvSpPr>
          <p:nvPr>
            <p:ph type="sldNum" sz="quarter" idx="11"/>
          </p:nvPr>
        </p:nvSpPr>
        <p:spPr/>
        <p:txBody>
          <a:bodyPr/>
          <a:lstStyle/>
          <a:p>
            <a:pPr lvl="0"/>
            <a:fld id="{98BE6851-7CD3-441B-BA5E-A14D56DC419B}" type="slidenum">
              <a:t>‹N°›</a:t>
            </a:fld>
            <a:endParaRPr lang="fr-FR"/>
          </a:p>
        </p:txBody>
      </p:sp>
    </p:spTree>
    <p:extLst>
      <p:ext uri="{BB962C8B-B14F-4D97-AF65-F5344CB8AC3E}">
        <p14:creationId xmlns:p14="http://schemas.microsoft.com/office/powerpoint/2010/main" val="387358732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AB7EA3-F30C-4CB7-ABCA-063CCD07DAEE}"/>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4B116C9-91E9-4770-8B89-04EF721758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38ACB13-434D-473D-BEA3-EFE3B412FE3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9033B8F-7A22-4715-8023-0F7D8DF7C4FA}"/>
              </a:ext>
            </a:extLst>
          </p:cNvPr>
          <p:cNvSpPr>
            <a:spLocks noGrp="1"/>
          </p:cNvSpPr>
          <p:nvPr>
            <p:ph type="dt" sz="half" idx="10"/>
          </p:nvPr>
        </p:nvSpPr>
        <p:spPr/>
        <p:txBody>
          <a:bodyPr/>
          <a:lstStyle/>
          <a:p>
            <a:pPr lvl="0"/>
            <a:r>
              <a:rPr lang="fr-FR"/>
              <a:t>16/02/2024</a:t>
            </a:r>
          </a:p>
        </p:txBody>
      </p:sp>
      <p:sp>
        <p:nvSpPr>
          <p:cNvPr id="6" name="Espace réservé du numéro de diapositive 5">
            <a:extLst>
              <a:ext uri="{FF2B5EF4-FFF2-40B4-BE49-F238E27FC236}">
                <a16:creationId xmlns:a16="http://schemas.microsoft.com/office/drawing/2014/main" id="{40EFBDE5-B724-4B8B-BBD0-F1C7076B0FE7}"/>
              </a:ext>
            </a:extLst>
          </p:cNvPr>
          <p:cNvSpPr>
            <a:spLocks noGrp="1"/>
          </p:cNvSpPr>
          <p:nvPr>
            <p:ph type="sldNum" sz="quarter" idx="11"/>
          </p:nvPr>
        </p:nvSpPr>
        <p:spPr/>
        <p:txBody>
          <a:bodyPr/>
          <a:lstStyle/>
          <a:p>
            <a:pPr lvl="0"/>
            <a:fld id="{B78CD429-1237-4F62-A5A7-CAF0E6EFCFFB}" type="slidenum">
              <a:t>‹N°›</a:t>
            </a:fld>
            <a:endParaRPr lang="fr-FR"/>
          </a:p>
        </p:txBody>
      </p:sp>
    </p:spTree>
    <p:extLst>
      <p:ext uri="{BB962C8B-B14F-4D97-AF65-F5344CB8AC3E}">
        <p14:creationId xmlns:p14="http://schemas.microsoft.com/office/powerpoint/2010/main" val="518365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F9163F-6B7B-4AEA-A432-459F98D255E7}"/>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C9D88EE-8C11-4C43-A18A-FEBD2D69E0E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9ABBB4D-26BF-45E3-8683-C6E7AFE0690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D5CBBD9-C048-4DB7-88C5-29DFEB92497A}"/>
              </a:ext>
            </a:extLst>
          </p:cNvPr>
          <p:cNvSpPr>
            <a:spLocks noGrp="1"/>
          </p:cNvSpPr>
          <p:nvPr>
            <p:ph type="dt" sz="half" idx="10"/>
          </p:nvPr>
        </p:nvSpPr>
        <p:spPr/>
        <p:txBody>
          <a:bodyPr/>
          <a:lstStyle/>
          <a:p>
            <a:pPr lvl="0"/>
            <a:r>
              <a:rPr lang="fr-FR"/>
              <a:t>16/02/2024</a:t>
            </a:r>
          </a:p>
        </p:txBody>
      </p:sp>
      <p:sp>
        <p:nvSpPr>
          <p:cNvPr id="6" name="Espace réservé du numéro de diapositive 5">
            <a:extLst>
              <a:ext uri="{FF2B5EF4-FFF2-40B4-BE49-F238E27FC236}">
                <a16:creationId xmlns:a16="http://schemas.microsoft.com/office/drawing/2014/main" id="{3F3CD7F4-2977-45A4-94A7-AF64C9314458}"/>
              </a:ext>
            </a:extLst>
          </p:cNvPr>
          <p:cNvSpPr>
            <a:spLocks noGrp="1"/>
          </p:cNvSpPr>
          <p:nvPr>
            <p:ph type="sldNum" sz="quarter" idx="11"/>
          </p:nvPr>
        </p:nvSpPr>
        <p:spPr/>
        <p:txBody>
          <a:bodyPr/>
          <a:lstStyle/>
          <a:p>
            <a:pPr lvl="0"/>
            <a:fld id="{E0B3E1A4-3E48-48CA-82C2-BA76232EF94E}" type="slidenum">
              <a:t>‹N°›</a:t>
            </a:fld>
            <a:endParaRPr lang="fr-FR"/>
          </a:p>
        </p:txBody>
      </p:sp>
    </p:spTree>
    <p:extLst>
      <p:ext uri="{BB962C8B-B14F-4D97-AF65-F5344CB8AC3E}">
        <p14:creationId xmlns:p14="http://schemas.microsoft.com/office/powerpoint/2010/main" val="393218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1A1B89-23B0-4750-A78F-98B87F2BDDE7}"/>
              </a:ext>
            </a:extLst>
          </p:cNvPr>
          <p:cNvSpPr txBox="1">
            <a:spLocks noGrp="1"/>
          </p:cNvSpPr>
          <p:nvPr>
            <p:ph type="title"/>
          </p:nvPr>
        </p:nvSpPr>
        <p:spPr>
          <a:xfrm>
            <a:off x="685799" y="2130120"/>
            <a:ext cx="7770959" cy="1468440"/>
          </a:xfrm>
          <a:prstGeom prst="rect">
            <a:avLst/>
          </a:prstGeom>
          <a:noFill/>
          <a:ln>
            <a:noFill/>
          </a:ln>
        </p:spPr>
        <p:txBody>
          <a:bodyPr vert="horz" lIns="90000" tIns="45000" rIns="90000" bIns="45000" anchor="t" anchorCtr="0" compatLnSpc="1"/>
          <a:lstStyle/>
          <a:p>
            <a:endParaRPr lang="fr-FR"/>
          </a:p>
        </p:txBody>
      </p:sp>
      <p:sp>
        <p:nvSpPr>
          <p:cNvPr id="3" name="Espace réservé de la date 2">
            <a:extLst>
              <a:ext uri="{FF2B5EF4-FFF2-40B4-BE49-F238E27FC236}">
                <a16:creationId xmlns:a16="http://schemas.microsoft.com/office/drawing/2014/main" id="{18CB0ED1-4323-4322-9430-FAE324299AC8}"/>
              </a:ext>
            </a:extLst>
          </p:cNvPr>
          <p:cNvSpPr txBox="1">
            <a:spLocks noGrp="1"/>
          </p:cNvSpPr>
          <p:nvPr>
            <p:ph type="dt" sz="half" idx="2"/>
          </p:nvPr>
        </p:nvSpPr>
        <p:spPr>
          <a:xfrm>
            <a:off x="457200" y="6356160"/>
            <a:ext cx="2131920" cy="363239"/>
          </a:xfrm>
          <a:prstGeom prst="rect">
            <a:avLst/>
          </a:prstGeom>
          <a:noFill/>
          <a:ln>
            <a:noFill/>
          </a:ln>
        </p:spPr>
        <p:txBody>
          <a:bodyPr vert="horz" wrap="square" lIns="90000" tIns="45000" rIns="90000" bIns="45000" anchor="t" anchorCtr="0" compatLnSpc="1">
            <a:noAutofit/>
          </a:bodyPr>
          <a:lstStyle>
            <a:lvl1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1800" b="0" i="0" u="none" strike="noStrike" baseline="0">
                <a:solidFill>
                  <a:srgbClr val="000000"/>
                </a:solidFill>
                <a:latin typeface="Arial" pitchFamily="18"/>
                <a:ea typeface="SimSun" pitchFamily="2"/>
                <a:cs typeface="SimSun" pitchFamily="2"/>
              </a:defRPr>
            </a:lvl1pPr>
          </a:lstStyle>
          <a:p>
            <a:pPr lvl="0"/>
            <a:r>
              <a:rPr lang="fr-FR"/>
              <a:t>16/02/2024</a:t>
            </a:r>
          </a:p>
        </p:txBody>
      </p:sp>
      <p:sp>
        <p:nvSpPr>
          <p:cNvPr id="4" name="Text Box 3">
            <a:extLst>
              <a:ext uri="{FF2B5EF4-FFF2-40B4-BE49-F238E27FC236}">
                <a16:creationId xmlns:a16="http://schemas.microsoft.com/office/drawing/2014/main" id="{A6222CD3-802D-43BD-9210-7BDB43549730}"/>
              </a:ext>
            </a:extLst>
          </p:cNvPr>
          <p:cNvSpPr/>
          <p:nvPr/>
        </p:nvSpPr>
        <p:spPr>
          <a:xfrm>
            <a:off x="3124079" y="6356520"/>
            <a:ext cx="2895839"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noAutofit/>
          </a:bodyPr>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Arial" pitchFamily="18"/>
              <a:ea typeface="SimSun" pitchFamily="2"/>
              <a:cs typeface="SimSun" pitchFamily="2"/>
            </a:endParaRPr>
          </a:p>
        </p:txBody>
      </p:sp>
      <p:sp>
        <p:nvSpPr>
          <p:cNvPr id="5" name="Espace réservé du numéro de diapositive 4">
            <a:extLst>
              <a:ext uri="{FF2B5EF4-FFF2-40B4-BE49-F238E27FC236}">
                <a16:creationId xmlns:a16="http://schemas.microsoft.com/office/drawing/2014/main" id="{919C9833-B418-4D03-B7A2-29BE1713A999}"/>
              </a:ext>
            </a:extLst>
          </p:cNvPr>
          <p:cNvSpPr txBox="1">
            <a:spLocks noGrp="1"/>
          </p:cNvSpPr>
          <p:nvPr>
            <p:ph type="sldNum" sz="quarter" idx="4"/>
          </p:nvPr>
        </p:nvSpPr>
        <p:spPr>
          <a:xfrm>
            <a:off x="6552719" y="6356160"/>
            <a:ext cx="2132280" cy="363239"/>
          </a:xfrm>
          <a:prstGeom prst="rect">
            <a:avLst/>
          </a:prstGeom>
          <a:noFill/>
          <a:ln>
            <a:noFill/>
          </a:ln>
        </p:spPr>
        <p:txBody>
          <a:bodyPr vert="horz" wrap="square" lIns="90000" tIns="45000" rIns="90000" bIns="45000" anchor="t" anchorCtr="0" compatLnSpc="1">
            <a:noAutofit/>
          </a:bodyPr>
          <a:lstStyle>
            <a:lvl1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1800" b="0" i="0" u="none" strike="noStrike" baseline="0">
                <a:solidFill>
                  <a:srgbClr val="000000"/>
                </a:solidFill>
                <a:latin typeface="Arial" pitchFamily="18"/>
                <a:ea typeface="SimSun" pitchFamily="2"/>
                <a:cs typeface="SimSun" pitchFamily="2"/>
              </a:defRPr>
            </a:lvl1pPr>
          </a:lstStyle>
          <a:p>
            <a:pPr lvl="0"/>
            <a:fld id="{35A179DD-0146-4F73-8D48-88D6413A61AD}" type="slidenum">
              <a:t>‹N°›</a:t>
            </a:fld>
            <a:endParaRPr lang="fr-FR"/>
          </a:p>
        </p:txBody>
      </p:sp>
      <p:sp>
        <p:nvSpPr>
          <p:cNvPr id="6" name="Espace réservé du texte 5">
            <a:extLst>
              <a:ext uri="{FF2B5EF4-FFF2-40B4-BE49-F238E27FC236}">
                <a16:creationId xmlns:a16="http://schemas.microsoft.com/office/drawing/2014/main" id="{2F59D8FB-CC9A-49EB-8787-FE79DC09EB82}"/>
              </a:ext>
            </a:extLst>
          </p:cNvPr>
          <p:cNvSpPr txBox="1">
            <a:spLocks noGrp="1"/>
          </p:cNvSpPr>
          <p:nvPr>
            <p:ph type="body" idx="1"/>
          </p:nvPr>
        </p:nvSpPr>
        <p:spPr>
          <a:xfrm>
            <a:off x="457200" y="1604880"/>
            <a:ext cx="8228160" cy="4524480"/>
          </a:xfrm>
          <a:prstGeom prst="rect">
            <a:avLst/>
          </a:prstGeom>
          <a:noFill/>
          <a:ln>
            <a:noFill/>
          </a:ln>
        </p:spPr>
        <p:txBody>
          <a:bodyPr vert="horz" lIns="0" tIns="0" rIns="0" bIns="0" anchor="t" anchorCtr="0" compatLnSpc="1"/>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indent="0" algn="l" rtl="0" hangingPunct="0">
        <a:lnSpc>
          <a:spcPct val="102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1800" b="0" i="0" u="none" strike="noStrike" baseline="0">
          <a:ln>
            <a:noFill/>
          </a:ln>
          <a:solidFill>
            <a:srgbClr val="000000"/>
          </a:solidFill>
          <a:latin typeface="Calibri" pitchFamily="18"/>
          <a:ea typeface="SimSun" pitchFamily="2"/>
        </a:defRPr>
      </a:lvl1pPr>
    </p:titleStyle>
    <p:bodyStyle>
      <a:lvl1pPr marL="342720" marR="0" indent="-342720" algn="l" rtl="0" hangingPunct="0">
        <a:lnSpc>
          <a:spcPct val="102000"/>
        </a:lnSpc>
        <a:spcBef>
          <a:spcPts val="0"/>
        </a:spcBef>
        <a:spcAft>
          <a:spcPts val="1423"/>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fr-FR" sz="3200" b="0" i="0" u="none" strike="noStrike" baseline="0">
          <a:ln>
            <a:noFill/>
          </a:ln>
          <a:solidFill>
            <a:srgbClr val="000000"/>
          </a:solidFill>
          <a:latin typeface="Calibri"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E0656AB-2A3E-44A1-86EA-9D2E8EC95C91}"/>
              </a:ext>
            </a:extLst>
          </p:cNvPr>
          <p:cNvSpPr txBox="1">
            <a:spLocks noGrp="1"/>
          </p:cNvSpPr>
          <p:nvPr>
            <p:ph type="title"/>
          </p:nvPr>
        </p:nvSpPr>
        <p:spPr>
          <a:xfrm>
            <a:off x="457200" y="274680"/>
            <a:ext cx="8228160" cy="1141200"/>
          </a:xfrm>
          <a:prstGeom prst="rect">
            <a:avLst/>
          </a:prstGeom>
          <a:noFill/>
          <a:ln>
            <a:noFill/>
          </a:ln>
        </p:spPr>
        <p:txBody>
          <a:bodyPr vert="horz" lIns="90000" tIns="45000" rIns="90000" bIns="45000" anchor="t" anchorCtr="0" compatLnSpc="1"/>
          <a:lstStyle/>
          <a:p>
            <a:endParaRPr lang="fr-FR"/>
          </a:p>
        </p:txBody>
      </p:sp>
      <p:sp>
        <p:nvSpPr>
          <p:cNvPr id="3" name="Espace réservé du texte 2">
            <a:extLst>
              <a:ext uri="{FF2B5EF4-FFF2-40B4-BE49-F238E27FC236}">
                <a16:creationId xmlns:a16="http://schemas.microsoft.com/office/drawing/2014/main" id="{5E97E44A-2DEE-4FBE-86FA-A5F8CA087814}"/>
              </a:ext>
            </a:extLst>
          </p:cNvPr>
          <p:cNvSpPr txBox="1">
            <a:spLocks noGrp="1"/>
          </p:cNvSpPr>
          <p:nvPr>
            <p:ph type="body" idx="1"/>
          </p:nvPr>
        </p:nvSpPr>
        <p:spPr>
          <a:xfrm>
            <a:off x="457200" y="1600200"/>
            <a:ext cx="8228160" cy="4524480"/>
          </a:xfrm>
          <a:prstGeom prst="rect">
            <a:avLst/>
          </a:prstGeom>
          <a:noFill/>
          <a:ln>
            <a:noFill/>
          </a:ln>
        </p:spPr>
        <p:txBody>
          <a:bodyPr vert="horz" lIns="90000" tIns="45000" rIns="90000" bIns="45000" anchor="t" anchorCtr="0" compatLnSpc="1"/>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B0AE9F7-E6FB-483C-80BB-881054C2B80D}"/>
              </a:ext>
            </a:extLst>
          </p:cNvPr>
          <p:cNvSpPr txBox="1">
            <a:spLocks noGrp="1"/>
          </p:cNvSpPr>
          <p:nvPr>
            <p:ph type="dt" sz="half" idx="2"/>
          </p:nvPr>
        </p:nvSpPr>
        <p:spPr>
          <a:xfrm>
            <a:off x="457200" y="6356160"/>
            <a:ext cx="2131920" cy="363239"/>
          </a:xfrm>
          <a:prstGeom prst="rect">
            <a:avLst/>
          </a:prstGeom>
          <a:noFill/>
          <a:ln>
            <a:noFill/>
          </a:ln>
        </p:spPr>
        <p:txBody>
          <a:bodyPr wrap="square" lIns="90000" tIns="45000" rIns="90000" bIns="45000" anchor="t" anchorCtr="0">
            <a:noAutofit/>
          </a:bodyPr>
          <a:lstStyle>
            <a:lvl1pPr marL="0" marR="0" lvl="0" indent="0" rtl="0" hangingPunct="1">
              <a:lnSpc>
                <a:spcPct val="100000"/>
              </a:lnSpc>
              <a:buNone/>
              <a:tabLst/>
              <a:defRPr lang="fr-FR" sz="2400" kern="1200">
                <a:solidFill>
                  <a:srgbClr val="000000"/>
                </a:solidFill>
                <a:latin typeface="Calibri" pitchFamily="18"/>
                <a:ea typeface="Arial Unicode MS" pitchFamily="2"/>
                <a:cs typeface="Arial Unicode MS" pitchFamily="2"/>
              </a:defRPr>
            </a:lvl1pPr>
          </a:lstStyle>
          <a:p>
            <a:pPr lvl="0"/>
            <a:r>
              <a:rPr lang="fr-FR"/>
              <a:t>16/02/2024</a:t>
            </a:r>
          </a:p>
        </p:txBody>
      </p:sp>
      <p:sp>
        <p:nvSpPr>
          <p:cNvPr id="5" name="Text Box 4">
            <a:extLst>
              <a:ext uri="{FF2B5EF4-FFF2-40B4-BE49-F238E27FC236}">
                <a16:creationId xmlns:a16="http://schemas.microsoft.com/office/drawing/2014/main" id="{A71AD05D-48B1-4711-BD84-81A5CD2177FD}"/>
              </a:ext>
            </a:extLst>
          </p:cNvPr>
          <p:cNvSpPr/>
          <p:nvPr/>
        </p:nvSpPr>
        <p:spPr>
          <a:xfrm>
            <a:off x="3124079" y="6356520"/>
            <a:ext cx="2895839"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noAutofit/>
          </a:bodyPr>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Arial" pitchFamily="18"/>
              <a:ea typeface="SimSun" pitchFamily="2"/>
              <a:cs typeface="SimSun" pitchFamily="2"/>
            </a:endParaRPr>
          </a:p>
        </p:txBody>
      </p:sp>
      <p:sp>
        <p:nvSpPr>
          <p:cNvPr id="6" name="Espace réservé du numéro de diapositive 5">
            <a:extLst>
              <a:ext uri="{FF2B5EF4-FFF2-40B4-BE49-F238E27FC236}">
                <a16:creationId xmlns:a16="http://schemas.microsoft.com/office/drawing/2014/main" id="{15CDB14F-C1DC-4E82-A951-9B41F1A398D5}"/>
              </a:ext>
            </a:extLst>
          </p:cNvPr>
          <p:cNvSpPr txBox="1">
            <a:spLocks noGrp="1"/>
          </p:cNvSpPr>
          <p:nvPr>
            <p:ph type="sldNum" sz="quarter" idx="4"/>
          </p:nvPr>
        </p:nvSpPr>
        <p:spPr>
          <a:xfrm>
            <a:off x="6552719" y="6356160"/>
            <a:ext cx="2132280" cy="363239"/>
          </a:xfrm>
          <a:prstGeom prst="rect">
            <a:avLst/>
          </a:prstGeom>
          <a:noFill/>
          <a:ln>
            <a:noFill/>
          </a:ln>
        </p:spPr>
        <p:txBody>
          <a:bodyPr wrap="square" lIns="90000" tIns="45000" rIns="90000" bIns="45000" anchor="t" anchorCtr="0">
            <a:noAutofit/>
          </a:bodyPr>
          <a:lstStyle>
            <a:lvl1pPr marL="0" marR="0" lvl="0" indent="0" rtl="0" hangingPunct="1">
              <a:lnSpc>
                <a:spcPct val="100000"/>
              </a:lnSpc>
              <a:buNone/>
              <a:tabLst/>
              <a:defRPr lang="fr-FR" sz="2400" kern="1200">
                <a:solidFill>
                  <a:srgbClr val="000000"/>
                </a:solidFill>
                <a:latin typeface="Calibri" pitchFamily="18"/>
                <a:ea typeface="Arial Unicode MS" pitchFamily="2"/>
                <a:cs typeface="Arial Unicode MS" pitchFamily="2"/>
              </a:defRPr>
            </a:lvl1pPr>
          </a:lstStyle>
          <a:p>
            <a:pPr lvl="0"/>
            <a:fld id="{35AF4298-C814-4436-9437-EA6060542B04}" type="slidenum">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indent="0" algn="l" rtl="0" hangingPunct="0">
        <a:lnSpc>
          <a:spcPct val="102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1800" b="0" i="0" u="none" strike="noStrike" kern="1200" baseline="0">
          <a:ln>
            <a:noFill/>
          </a:ln>
          <a:solidFill>
            <a:srgbClr val="000000"/>
          </a:solidFill>
          <a:latin typeface="Calibri" pitchFamily="18"/>
          <a:ea typeface="SimSun" pitchFamily="2"/>
        </a:defRPr>
      </a:lvl1pPr>
    </p:titleStyle>
    <p:bodyStyle>
      <a:lvl1pPr marL="342720" marR="0" indent="-342720" algn="l" rtl="0" hangingPunct="0">
        <a:lnSpc>
          <a:spcPct val="102000"/>
        </a:lnSpc>
        <a:spcBef>
          <a:spcPts val="0"/>
        </a:spcBef>
        <a:spcAft>
          <a:spcPts val="1423"/>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fr-FR" sz="3200" b="0" i="0" u="none" strike="noStrike" kern="1200" baseline="0">
          <a:ln>
            <a:noFill/>
          </a:ln>
          <a:solidFill>
            <a:srgbClr val="000000"/>
          </a:solidFill>
          <a:latin typeface="Calibri"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hyperlink" Target="#_Toc211002328"/><Relationship Id="rId3" Type="http://schemas.openxmlformats.org/officeDocument/2006/relationships/hyperlink" Target="#_Toc211002322"/><Relationship Id="rId7" Type="http://schemas.openxmlformats.org/officeDocument/2006/relationships/hyperlink" Target="#_Toc211002326"/><Relationship Id="rId2" Type="http://schemas.openxmlformats.org/officeDocument/2006/relationships/hyperlink" Target="#_Toc211002321"/><Relationship Id="rId1" Type="http://schemas.openxmlformats.org/officeDocument/2006/relationships/slideLayout" Target="../slideLayouts/slideLayout13.xml"/><Relationship Id="rId6" Type="http://schemas.openxmlformats.org/officeDocument/2006/relationships/hyperlink" Target="#_Toc211002325"/><Relationship Id="rId5" Type="http://schemas.openxmlformats.org/officeDocument/2006/relationships/hyperlink" Target="#_Toc211002324"/><Relationship Id="rId4" Type="http://schemas.openxmlformats.org/officeDocument/2006/relationships/hyperlink" Target="#_Toc211002323"/></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64D517-6D9F-438E-AE93-0E028C137703}"/>
              </a:ext>
            </a:extLst>
          </p:cNvPr>
          <p:cNvSpPr/>
          <p:nvPr/>
        </p:nvSpPr>
        <p:spPr>
          <a:xfrm>
            <a:off x="0" y="0"/>
            <a:ext cx="456084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F81BD"/>
          </a:solidFill>
          <a:ln>
            <a:noFill/>
            <a:prstDash val="solid"/>
          </a:ln>
        </p:spPr>
        <p:txBody>
          <a:bodyPr vert="horz" wrap="none" lIns="90000" tIns="46800" rIns="90000" bIns="46800" anchor="ctr" anchorCtr="0" compatLnSpc="1">
            <a:noAutofit/>
          </a:bodyPr>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Arial" pitchFamily="18"/>
              <a:ea typeface="SimSun" pitchFamily="2"/>
              <a:cs typeface="SimSun" pitchFamily="2"/>
            </a:endParaRPr>
          </a:p>
        </p:txBody>
      </p:sp>
      <p:sp>
        <p:nvSpPr>
          <p:cNvPr id="3" name="Rectangle 2">
            <a:extLst>
              <a:ext uri="{FF2B5EF4-FFF2-40B4-BE49-F238E27FC236}">
                <a16:creationId xmlns:a16="http://schemas.microsoft.com/office/drawing/2014/main" id="{4890979D-475C-4E90-9ED6-DA49835C1488}"/>
              </a:ext>
            </a:extLst>
          </p:cNvPr>
          <p:cNvSpPr/>
          <p:nvPr/>
        </p:nvSpPr>
        <p:spPr>
          <a:xfrm>
            <a:off x="0" y="0"/>
            <a:ext cx="914400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4A452A"/>
              </a:gs>
              <a:gs pos="100000">
                <a:srgbClr val="4274AF"/>
              </a:gs>
            </a:gsLst>
            <a:lin ang="15000000"/>
          </a:gradFill>
          <a:ln>
            <a:noFill/>
            <a:prstDash val="solid"/>
          </a:ln>
        </p:spPr>
        <p:txBody>
          <a:bodyPr vert="horz" wrap="none" lIns="90000" tIns="46800" rIns="90000" bIns="46800" anchor="ctr" anchorCtr="0" compatLnSpc="1">
            <a:noAutofit/>
          </a:bodyPr>
          <a:lstStyle/>
          <a:p>
            <a:pPr marL="0" marR="0" lvl="0" indent="0" algn="l" rtl="0" hangingPunct="0">
              <a:lnSpc>
                <a:spcPct val="93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Arial" pitchFamily="18"/>
              <a:ea typeface="SimSun" pitchFamily="2"/>
              <a:cs typeface="SimSun" pitchFamily="2"/>
            </a:endParaRPr>
          </a:p>
        </p:txBody>
      </p:sp>
      <p:pic>
        <p:nvPicPr>
          <p:cNvPr id="4" name="Picture 3">
            <a:extLst>
              <a:ext uri="{FF2B5EF4-FFF2-40B4-BE49-F238E27FC236}">
                <a16:creationId xmlns:a16="http://schemas.microsoft.com/office/drawing/2014/main" id="{B930479F-80F8-46A4-9EB2-5F3DA80BE5AB}"/>
              </a:ext>
            </a:extLst>
          </p:cNvPr>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
        <p:nvSpPr>
          <p:cNvPr id="5" name="Titre 4">
            <a:extLst>
              <a:ext uri="{FF2B5EF4-FFF2-40B4-BE49-F238E27FC236}">
                <a16:creationId xmlns:a16="http://schemas.microsoft.com/office/drawing/2014/main" id="{4F3193C9-00D1-4D3F-BF8D-305BE479F44E}"/>
              </a:ext>
            </a:extLst>
          </p:cNvPr>
          <p:cNvSpPr txBox="1">
            <a:spLocks noGrp="1"/>
          </p:cNvSpPr>
          <p:nvPr>
            <p:ph type="title" idx="4294967295"/>
          </p:nvPr>
        </p:nvSpPr>
        <p:spPr>
          <a:xfrm>
            <a:off x="285480" y="1817280"/>
            <a:ext cx="3111479" cy="2995560"/>
          </a:xfrm>
          <a:solidFill>
            <a:srgbClr val="C0504D"/>
          </a:solidFill>
        </p:spPr>
        <p:txBody>
          <a:bodyPr wrap="square" lIns="91440" tIns="45720" rIns="91440" bIns="45720" anchor="ctr">
            <a:noAutofit/>
          </a:bodyPr>
          <a:lstStyle/>
          <a:p>
            <a:pPr lvl="0" hangingPunct="1">
              <a:lnSpc>
                <a:spcPct val="90000"/>
              </a:lnSpc>
            </a:pPr>
            <a:r>
              <a:rPr lang="fr-FR" sz="2400"/>
              <a:t>Les travailleurs et travailleuses détenu.es</a:t>
            </a:r>
          </a:p>
        </p:txBody>
      </p:sp>
      <p:sp>
        <p:nvSpPr>
          <p:cNvPr id="6" name="ZoneTexte 5">
            <a:extLst>
              <a:ext uri="{FF2B5EF4-FFF2-40B4-BE49-F238E27FC236}">
                <a16:creationId xmlns:a16="http://schemas.microsoft.com/office/drawing/2014/main" id="{D2A40C2B-F27F-4A70-A8AC-F773319D4BCA}"/>
              </a:ext>
            </a:extLst>
          </p:cNvPr>
          <p:cNvSpPr txBox="1"/>
          <p:nvPr/>
        </p:nvSpPr>
        <p:spPr>
          <a:xfrm>
            <a:off x="4568400" y="801720"/>
            <a:ext cx="3979800" cy="5230800"/>
          </a:xfrm>
          <a:prstGeom prst="rect">
            <a:avLst/>
          </a:prstGeom>
          <a:solidFill>
            <a:srgbClr val="FFFFFF"/>
          </a:solidFill>
          <a:ln w="25560">
            <a:solidFill>
              <a:srgbClr val="4F81BD"/>
            </a:solidFill>
            <a:prstDash val="solid"/>
            <a:round/>
          </a:ln>
        </p:spPr>
        <p:txBody>
          <a:bodyPr vert="horz" wrap="square" lIns="91440" tIns="45720" rIns="91440" bIns="45720" anchor="ctr" anchorCtr="0" compatLnSpc="1">
            <a:noAutofit/>
          </a:bodyPr>
          <a:lstStyle/>
          <a:p>
            <a:pPr marL="0" marR="0" lvl="0" indent="0" algn="ctr" rtl="0" hangingPunct="1">
              <a:lnSpc>
                <a:spcPct val="9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100" b="0" i="0" u="none" strike="noStrike" baseline="0">
                <a:ln>
                  <a:noFill/>
                </a:ln>
                <a:solidFill>
                  <a:srgbClr val="000000"/>
                </a:solidFill>
                <a:latin typeface="Calibri" pitchFamily="18"/>
                <a:ea typeface="SimSun" pitchFamily="2"/>
                <a:cs typeface="SimSun" pitchFamily="2"/>
              </a:rPr>
              <a:t>Séance  9</a:t>
            </a:r>
          </a:p>
          <a:p>
            <a:pPr marL="0" marR="0" lvl="0" indent="0" algn="l" rtl="0" hangingPunct="1">
              <a:lnSpc>
                <a:spcPct val="9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br>
              <a:rPr lang="fr-FR" sz="2100" b="0" i="0" u="none" strike="noStrike" baseline="0">
                <a:ln>
                  <a:noFill/>
                </a:ln>
                <a:solidFill>
                  <a:srgbClr val="000000"/>
                </a:solidFill>
                <a:latin typeface="Calibri" pitchFamily="18"/>
                <a:ea typeface="SimSun" pitchFamily="2"/>
                <a:cs typeface="SimSun" pitchFamily="2"/>
              </a:rPr>
            </a:br>
            <a:endParaRPr lang="fr-FR" sz="2100" b="0" i="0" u="none" strike="noStrike" baseline="0">
              <a:ln>
                <a:noFill/>
              </a:ln>
              <a:solidFill>
                <a:srgbClr val="000000"/>
              </a:solidFill>
              <a:latin typeface="Calibri" pitchFamily="18"/>
              <a:ea typeface="SimSun" pitchFamily="2"/>
              <a:cs typeface="SimSun" pitchFamily="2"/>
            </a:endParaRPr>
          </a:p>
          <a:p>
            <a:pPr marL="0" marR="0" lvl="0" indent="0" algn="ctr" rtl="0" hangingPunct="1">
              <a:lnSpc>
                <a:spcPct val="9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100" b="0" i="0" u="none" strike="noStrike" baseline="0">
                <a:ln>
                  <a:noFill/>
                </a:ln>
                <a:solidFill>
                  <a:srgbClr val="000000"/>
                </a:solidFill>
                <a:latin typeface="Calibri" pitchFamily="18"/>
                <a:ea typeface="SimSun" pitchFamily="2"/>
                <a:cs typeface="SimSun" pitchFamily="2"/>
              </a:rPr>
              <a:t>Sociologie du travail L2</a:t>
            </a:r>
          </a:p>
          <a:p>
            <a:pPr marL="0" marR="0" lvl="0" indent="0" algn="ctr" rtl="0" hangingPunct="1">
              <a:lnSpc>
                <a:spcPct val="9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br>
              <a:rPr lang="fr-FR" sz="2100" b="0" i="0" u="none" strike="noStrike" baseline="0">
                <a:ln>
                  <a:noFill/>
                </a:ln>
                <a:solidFill>
                  <a:srgbClr val="000000"/>
                </a:solidFill>
                <a:latin typeface="Calibri" pitchFamily="18"/>
                <a:ea typeface="SimSun" pitchFamily="2"/>
                <a:cs typeface="SimSun" pitchFamily="2"/>
              </a:rPr>
            </a:br>
            <a:r>
              <a:rPr lang="fr-FR" sz="2100" b="0" i="0" u="none" strike="noStrike" baseline="0">
                <a:ln>
                  <a:noFill/>
                </a:ln>
                <a:solidFill>
                  <a:srgbClr val="000000"/>
                </a:solidFill>
                <a:latin typeface="Calibri" pitchFamily="18"/>
                <a:ea typeface="SimSun" pitchFamily="2"/>
                <a:cs typeface="SimSun" pitchFamily="2"/>
              </a:rPr>
              <a:t>Fabrice Guilbaud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2431" y="4800600"/>
            <a:ext cx="8215831" cy="395542"/>
          </a:xfrm>
        </p:spPr>
        <p:txBody>
          <a:bodyPr anchor="ctr">
            <a:normAutofit/>
          </a:bodyPr>
          <a:lstStyle/>
          <a:p>
            <a:pPr algn="ctr"/>
            <a:r>
              <a:rPr lang="fr-FR" sz="2000" dirty="0"/>
              <a:t>Espace des salaires journaliers de 28 détenues (mai-juin 2010 Maison d’arrêt)</a:t>
            </a:r>
            <a:r>
              <a:rPr lang="fr-FR" sz="2000" dirty="0">
                <a:effectLst/>
              </a:rPr>
              <a:t> </a:t>
            </a:r>
            <a:endParaRPr lang="fr-FR" sz="2000" dirty="0"/>
          </a:p>
        </p:txBody>
      </p:sp>
      <p:sp>
        <p:nvSpPr>
          <p:cNvPr id="5" name="Espace réservé du texte 4"/>
          <p:cNvSpPr>
            <a:spLocks noGrp="1"/>
          </p:cNvSpPr>
          <p:nvPr>
            <p:ph type="body" sz="half" idx="2"/>
          </p:nvPr>
        </p:nvSpPr>
        <p:spPr>
          <a:xfrm>
            <a:off x="336926" y="5364594"/>
            <a:ext cx="8708263" cy="1036637"/>
          </a:xfrm>
        </p:spPr>
        <p:txBody>
          <a:bodyPr>
            <a:noAutofit/>
          </a:bodyPr>
          <a:lstStyle/>
          <a:p>
            <a:pPr algn="just"/>
            <a:r>
              <a:rPr lang="fr-FR" sz="1600" dirty="0"/>
              <a:t>Lecture : chaque point correspond au salaire journalier moyen net d'une détenue, la ligne représente la moyenne (12 €). Les barres verticales, aux extrémités et au centre de la ligne, représentent la distance à la moyenne (+ ou - 20 % : entre 9,6 € et 14,4 €). Médiane=11 €. Ecart-type=4 €.</a:t>
            </a:r>
            <a:r>
              <a:rPr lang="fr-FR" sz="1600" dirty="0">
                <a:effectLst/>
              </a:rPr>
              <a:t> </a:t>
            </a:r>
            <a:endParaRPr lang="fr-FR" sz="1600" dirty="0"/>
          </a:p>
        </p:txBody>
      </p:sp>
      <p:pic>
        <p:nvPicPr>
          <p:cNvPr id="6"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270660" y="225630"/>
            <a:ext cx="6282046" cy="4574969"/>
          </a:xfrm>
          <a:prstGeom prst="rect">
            <a:avLst/>
          </a:prstGeom>
          <a:noFill/>
          <a:ln>
            <a:noFill/>
          </a:ln>
        </p:spPr>
      </p:pic>
    </p:spTree>
    <p:extLst>
      <p:ext uri="{BB962C8B-B14F-4D97-AF65-F5344CB8AC3E}">
        <p14:creationId xmlns:p14="http://schemas.microsoft.com/office/powerpoint/2010/main" val="2288479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3FA522-2FCB-453F-BA9D-BBA62F66AC99}"/>
              </a:ext>
            </a:extLst>
          </p:cNvPr>
          <p:cNvSpPr>
            <a:spLocks noGrp="1"/>
          </p:cNvSpPr>
          <p:nvPr>
            <p:ph type="title"/>
          </p:nvPr>
        </p:nvSpPr>
        <p:spPr>
          <a:xfrm>
            <a:off x="457200" y="274679"/>
            <a:ext cx="8228160" cy="938103"/>
          </a:xfrm>
        </p:spPr>
        <p:txBody>
          <a:bodyPr/>
          <a:lstStyle/>
          <a:p>
            <a:r>
              <a:rPr lang="en-GB" sz="2800" dirty="0">
                <a:latin typeface="Cambria" panose="02040503050406030204" pitchFamily="18" charset="0"/>
                <a:ea typeface="Cambria" panose="02040503050406030204" pitchFamily="18" charset="0"/>
              </a:rPr>
              <a:t>II. </a:t>
            </a:r>
            <a:r>
              <a:rPr lang="en-GB" sz="2800" b="1" dirty="0">
                <a:latin typeface="Cambria" panose="02040503050406030204" pitchFamily="18" charset="0"/>
                <a:ea typeface="Cambria" panose="02040503050406030204" pitchFamily="18" charset="0"/>
              </a:rPr>
              <a:t>Ordre </a:t>
            </a:r>
            <a:r>
              <a:rPr lang="en-GB" sz="2800" b="1" dirty="0" err="1">
                <a:latin typeface="Cambria" panose="02040503050406030204" pitchFamily="18" charset="0"/>
                <a:ea typeface="Cambria" panose="02040503050406030204" pitchFamily="18" charset="0"/>
              </a:rPr>
              <a:t>sécuritaire</a:t>
            </a:r>
            <a:r>
              <a:rPr lang="en-GB" sz="2800" b="1" dirty="0">
                <a:latin typeface="Cambria" panose="02040503050406030204" pitchFamily="18" charset="0"/>
                <a:ea typeface="Cambria" panose="02040503050406030204" pitchFamily="18" charset="0"/>
              </a:rPr>
              <a:t> et forces de production :</a:t>
            </a:r>
            <a:br>
              <a:rPr lang="en-GB" sz="2800" b="1" dirty="0">
                <a:latin typeface="Cambria" panose="02040503050406030204" pitchFamily="18" charset="0"/>
                <a:ea typeface="Cambria" panose="02040503050406030204" pitchFamily="18" charset="0"/>
              </a:rPr>
            </a:br>
            <a:r>
              <a:rPr lang="en-GB" sz="2800" b="1" dirty="0">
                <a:latin typeface="Cambria" panose="02040503050406030204" pitchFamily="18" charset="0"/>
                <a:ea typeface="Cambria" panose="02040503050406030204" pitchFamily="18" charset="0"/>
              </a:rPr>
              <a:t>		 variations </a:t>
            </a:r>
            <a:r>
              <a:rPr lang="en-GB" sz="2800" b="1" dirty="0" err="1">
                <a:latin typeface="Cambria" panose="02040503050406030204" pitchFamily="18" charset="0"/>
                <a:ea typeface="Cambria" panose="02040503050406030204" pitchFamily="18" charset="0"/>
              </a:rPr>
              <a:t>autour</a:t>
            </a:r>
            <a:r>
              <a:rPr lang="en-GB" sz="2800" b="1" dirty="0">
                <a:latin typeface="Cambria" panose="02040503050406030204" pitchFamily="18" charset="0"/>
                <a:ea typeface="Cambria" panose="02040503050406030204" pitchFamily="18" charset="0"/>
              </a:rPr>
              <a:t> </a:t>
            </a:r>
            <a:r>
              <a:rPr lang="en-GB" sz="2800" b="1" dirty="0" err="1">
                <a:latin typeface="Cambria" panose="02040503050406030204" pitchFamily="18" charset="0"/>
                <a:ea typeface="Cambria" panose="02040503050406030204" pitchFamily="18" charset="0"/>
              </a:rPr>
              <a:t>d’une</a:t>
            </a:r>
            <a:r>
              <a:rPr lang="en-GB" sz="2800" b="1" dirty="0">
                <a:latin typeface="Cambria" panose="02040503050406030204" pitchFamily="18" charset="0"/>
                <a:ea typeface="Cambria" panose="02040503050406030204" pitchFamily="18" charset="0"/>
              </a:rPr>
              <a:t> tension</a:t>
            </a:r>
            <a:endParaRPr lang="fr-FR" sz="2800" b="1" dirty="0">
              <a:latin typeface="Cambria" panose="02040503050406030204" pitchFamily="18" charset="0"/>
              <a:ea typeface="Cambria" panose="02040503050406030204" pitchFamily="18" charset="0"/>
            </a:endParaRPr>
          </a:p>
        </p:txBody>
      </p:sp>
      <p:sp>
        <p:nvSpPr>
          <p:cNvPr id="3" name="Espace réservé du contenu 2">
            <a:extLst>
              <a:ext uri="{FF2B5EF4-FFF2-40B4-BE49-F238E27FC236}">
                <a16:creationId xmlns:a16="http://schemas.microsoft.com/office/drawing/2014/main" id="{55F408E5-5E2C-49A0-9429-5AE06B60061A}"/>
              </a:ext>
            </a:extLst>
          </p:cNvPr>
          <p:cNvSpPr>
            <a:spLocks noGrp="1"/>
          </p:cNvSpPr>
          <p:nvPr>
            <p:ph idx="1"/>
          </p:nvPr>
        </p:nvSpPr>
        <p:spPr>
          <a:xfrm>
            <a:off x="298383" y="1309035"/>
            <a:ext cx="8710863" cy="5274285"/>
          </a:xfrm>
        </p:spPr>
        <p:txBody>
          <a:bodyPr/>
          <a:lstStyle/>
          <a:p>
            <a:pPr>
              <a:spcAft>
                <a:spcPts val="823"/>
              </a:spcAft>
            </a:pPr>
            <a:r>
              <a:rPr lang="en-GB" dirty="0">
                <a:solidFill>
                  <a:schemeClr val="tx1"/>
                </a:solidFill>
                <a:latin typeface="Cambria" panose="02040503050406030204" pitchFamily="18" charset="0"/>
                <a:ea typeface="SimSun" panose="02010600030101010101" pitchFamily="2" charset="-122"/>
                <a:cs typeface="F"/>
              </a:rPr>
              <a:t>4. </a:t>
            </a:r>
            <a:r>
              <a:rPr lang="en-GB" dirty="0">
                <a:solidFill>
                  <a:schemeClr val="tx1"/>
                </a:solidFill>
                <a:latin typeface="Cambria" panose="02040503050406030204" pitchFamily="18" charset="0"/>
                <a:ea typeface="Cambria" panose="02040503050406030204" pitchFamily="18" charset="0"/>
                <a:cs typeface="F"/>
              </a:rPr>
              <a:t>Le travail au service du </a:t>
            </a:r>
            <a:r>
              <a:rPr lang="en-GB" dirty="0" err="1">
                <a:solidFill>
                  <a:schemeClr val="tx1"/>
                </a:solidFill>
                <a:latin typeface="Cambria" panose="02040503050406030204" pitchFamily="18" charset="0"/>
                <a:ea typeface="Cambria" panose="02040503050406030204" pitchFamily="18" charset="0"/>
                <a:cs typeface="F"/>
              </a:rPr>
              <a:t>maintien</a:t>
            </a:r>
            <a:r>
              <a:rPr lang="en-GB" dirty="0">
                <a:solidFill>
                  <a:schemeClr val="tx1"/>
                </a:solidFill>
                <a:latin typeface="Cambria" panose="02040503050406030204" pitchFamily="18" charset="0"/>
                <a:ea typeface="Cambria" panose="02040503050406030204" pitchFamily="18" charset="0"/>
                <a:cs typeface="F"/>
              </a:rPr>
              <a:t> de </a:t>
            </a:r>
            <a:r>
              <a:rPr lang="en-GB" dirty="0" err="1">
                <a:solidFill>
                  <a:schemeClr val="tx1"/>
                </a:solidFill>
                <a:latin typeface="Cambria" panose="02040503050406030204" pitchFamily="18" charset="0"/>
                <a:ea typeface="Cambria" panose="02040503050406030204" pitchFamily="18" charset="0"/>
                <a:cs typeface="F"/>
              </a:rPr>
              <a:t>l’ordre</a:t>
            </a:r>
            <a:endParaRPr lang="en-GB" dirty="0">
              <a:solidFill>
                <a:schemeClr val="tx1"/>
              </a:solidFill>
              <a:latin typeface="Cambria" panose="02040503050406030204" pitchFamily="18" charset="0"/>
              <a:ea typeface="Cambria" panose="02040503050406030204" pitchFamily="18" charset="0"/>
              <a:cs typeface="F"/>
            </a:endParaRPr>
          </a:p>
          <a:p>
            <a:pPr lvl="1"/>
            <a:r>
              <a:rPr lang="fr-FR" dirty="0">
                <a:latin typeface="Cambria" panose="02040503050406030204" pitchFamily="18" charset="0"/>
                <a:ea typeface="Cambria" panose="02040503050406030204" pitchFamily="18" charset="0"/>
              </a:rPr>
              <a:t>4.1. Occuper les détenus</a:t>
            </a:r>
          </a:p>
          <a:p>
            <a:pPr lvl="1"/>
            <a:r>
              <a:rPr lang="fr-FR" dirty="0">
                <a:latin typeface="Cambria" panose="02040503050406030204" pitchFamily="18" charset="0"/>
                <a:ea typeface="Cambria" panose="02040503050406030204" pitchFamily="18" charset="0"/>
              </a:rPr>
              <a:t>4.2. Leur procurer un revenu</a:t>
            </a:r>
          </a:p>
          <a:p>
            <a:pPr lvl="1"/>
            <a:r>
              <a:rPr lang="fr-FR" dirty="0">
                <a:latin typeface="Cambria" panose="02040503050406030204" pitchFamily="18" charset="0"/>
                <a:ea typeface="Cambria" panose="02040503050406030204" pitchFamily="18" charset="0"/>
              </a:rPr>
              <a:t>4.3 Leur permettre de se défouler à défaut de se réinsérer</a:t>
            </a:r>
          </a:p>
          <a:p>
            <a:pPr>
              <a:spcAft>
                <a:spcPts val="823"/>
              </a:spcAft>
            </a:pPr>
            <a:r>
              <a:rPr lang="fr-FR" dirty="0">
                <a:latin typeface="Cambria" panose="02040503050406030204" pitchFamily="18" charset="0"/>
                <a:ea typeface="Cambria" panose="02040503050406030204" pitchFamily="18" charset="0"/>
              </a:rPr>
              <a:t>5</a:t>
            </a:r>
            <a:r>
              <a:rPr lang="fr-FR" b="1" dirty="0">
                <a:latin typeface="Cambria" panose="02040503050406030204" pitchFamily="18" charset="0"/>
                <a:ea typeface="Cambria" panose="02040503050406030204" pitchFamily="18" charset="0"/>
              </a:rPr>
              <a:t>. </a:t>
            </a:r>
            <a:r>
              <a:rPr lang="fr-FR" sz="2800" dirty="0">
                <a:latin typeface="Cambria" panose="02040503050406030204" pitchFamily="18" charset="0"/>
                <a:ea typeface="Cambria" panose="02040503050406030204" pitchFamily="18" charset="0"/>
              </a:rPr>
              <a:t>Une économie soumise à l’hégémonie sécuritaire</a:t>
            </a:r>
          </a:p>
          <a:p>
            <a:pPr lvl="1"/>
            <a:r>
              <a:rPr lang="fr-FR" dirty="0">
                <a:latin typeface="Cambria" panose="02040503050406030204" pitchFamily="18" charset="0"/>
                <a:ea typeface="Cambria" panose="02040503050406030204" pitchFamily="18" charset="0"/>
              </a:rPr>
              <a:t>5.1 La limitation « structurelle » de la production</a:t>
            </a:r>
          </a:p>
          <a:p>
            <a:pPr marL="914400" lvl="2" indent="0">
              <a:buNone/>
            </a:pPr>
            <a:r>
              <a:rPr lang="fr-FR" sz="1800" dirty="0">
                <a:latin typeface="Cambria" panose="02040503050406030204" pitchFamily="18" charset="0"/>
                <a:ea typeface="Cambria" panose="02040503050406030204" pitchFamily="18" charset="0"/>
              </a:rPr>
              <a:t>A/ Selon l’architecture ; B/ Selon le type de prison : maisons d’arrêt et établissements pour peine ; C/ Selon le mode de gestion : public ou semi-privé ;  D/ Selon l’orientation sécuritaire</a:t>
            </a:r>
          </a:p>
          <a:p>
            <a:pPr lvl="1"/>
            <a:r>
              <a:rPr lang="fr-FR" dirty="0">
                <a:latin typeface="Cambria" panose="02040503050406030204" pitchFamily="18" charset="0"/>
                <a:ea typeface="Cambria" panose="02040503050406030204" pitchFamily="18" charset="0"/>
              </a:rPr>
              <a:t>5. 2. Les travaux : l’existant, le possible et l’interdit</a:t>
            </a:r>
          </a:p>
          <a:p>
            <a:pPr marL="914400" lvl="2" indent="0">
              <a:buNone/>
            </a:pPr>
            <a:r>
              <a:rPr lang="fr-FR" sz="1800" dirty="0">
                <a:latin typeface="Cambria" panose="02040503050406030204" pitchFamily="18" charset="0"/>
                <a:ea typeface="Cambria" panose="02040503050406030204" pitchFamily="18" charset="0"/>
              </a:rPr>
              <a:t>Selon le type de prison et le temps des peines ; Selon le mode de gestion ;  Selon l’orientation sécuritaire</a:t>
            </a:r>
          </a:p>
          <a:p>
            <a:pPr lvl="1"/>
            <a:endParaRPr lang="fr-FR" dirty="0"/>
          </a:p>
          <a:p>
            <a:endParaRPr lang="fr-FR" b="1" dirty="0">
              <a:latin typeface="Cambria" panose="02040503050406030204" pitchFamily="18" charset="0"/>
              <a:ea typeface="Cambria" panose="02040503050406030204" pitchFamily="18" charset="0"/>
            </a:endParaRPr>
          </a:p>
          <a:p>
            <a:endParaRPr lang="fr-FR" b="1" dirty="0"/>
          </a:p>
          <a:p>
            <a:endParaRPr lang="fr-FR" dirty="0"/>
          </a:p>
          <a:p>
            <a:endParaRPr lang="fr-FR" dirty="0"/>
          </a:p>
        </p:txBody>
      </p:sp>
    </p:spTree>
    <p:extLst>
      <p:ext uri="{BB962C8B-B14F-4D97-AF65-F5344CB8AC3E}">
        <p14:creationId xmlns:p14="http://schemas.microsoft.com/office/powerpoint/2010/main" val="2758033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CB280-4E7C-4DB2-8968-10B4543C836D}"/>
              </a:ext>
            </a:extLst>
          </p:cNvPr>
          <p:cNvSpPr>
            <a:spLocks noGrp="1"/>
          </p:cNvSpPr>
          <p:nvPr>
            <p:ph type="title"/>
          </p:nvPr>
        </p:nvSpPr>
        <p:spPr>
          <a:xfrm>
            <a:off x="225631" y="274680"/>
            <a:ext cx="8752113" cy="1005480"/>
          </a:xfrm>
        </p:spPr>
        <p:txBody>
          <a:bodyPr/>
          <a:lstStyle/>
          <a:p>
            <a:r>
              <a:rPr lang="fr-FR" sz="2800" dirty="0">
                <a:solidFill>
                  <a:schemeClr val="tx1"/>
                </a:solidFill>
                <a:latin typeface="Cambria" panose="02040503050406030204" pitchFamily="18" charset="0"/>
                <a:ea typeface="Cambria" panose="02040503050406030204" pitchFamily="18" charset="0"/>
              </a:rPr>
              <a:t>6</a:t>
            </a:r>
            <a:r>
              <a:rPr lang="fr-FR" sz="2800" b="1" dirty="0">
                <a:solidFill>
                  <a:schemeClr val="tx1"/>
                </a:solidFill>
                <a:latin typeface="Cambria" panose="02040503050406030204" pitchFamily="18" charset="0"/>
                <a:ea typeface="Cambria" panose="02040503050406030204" pitchFamily="18" charset="0"/>
              </a:rPr>
              <a:t>. Logique pénitentiaire versus logique productive :</a:t>
            </a:r>
            <a:br>
              <a:rPr lang="fr-FR" sz="2800" b="1" dirty="0">
                <a:solidFill>
                  <a:schemeClr val="tx1"/>
                </a:solidFill>
                <a:latin typeface="Cambria" panose="02040503050406030204" pitchFamily="18" charset="0"/>
                <a:ea typeface="Cambria" panose="02040503050406030204" pitchFamily="18" charset="0"/>
              </a:rPr>
            </a:br>
            <a:r>
              <a:rPr lang="fr-FR" sz="2800" b="1" dirty="0">
                <a:solidFill>
                  <a:schemeClr val="tx1"/>
                </a:solidFill>
                <a:latin typeface="Cambria" panose="02040503050406030204" pitchFamily="18" charset="0"/>
                <a:ea typeface="Cambria" panose="02040503050406030204" pitchFamily="18" charset="0"/>
              </a:rPr>
              <a:t>						 les enjeux du « classement »</a:t>
            </a:r>
          </a:p>
        </p:txBody>
      </p:sp>
      <p:sp>
        <p:nvSpPr>
          <p:cNvPr id="3" name="Espace réservé du contenu 2">
            <a:extLst>
              <a:ext uri="{FF2B5EF4-FFF2-40B4-BE49-F238E27FC236}">
                <a16:creationId xmlns:a16="http://schemas.microsoft.com/office/drawing/2014/main" id="{658C2569-6158-4BC6-911B-C04C885D683D}"/>
              </a:ext>
            </a:extLst>
          </p:cNvPr>
          <p:cNvSpPr>
            <a:spLocks noGrp="1"/>
          </p:cNvSpPr>
          <p:nvPr>
            <p:ph idx="1"/>
          </p:nvPr>
        </p:nvSpPr>
        <p:spPr>
          <a:xfrm>
            <a:off x="225631" y="1280160"/>
            <a:ext cx="8752113" cy="4844520"/>
          </a:xfrm>
          <a:ln>
            <a:noFill/>
          </a:ln>
        </p:spPr>
        <p:txBody>
          <a:bodyPr/>
          <a:lstStyle/>
          <a:p>
            <a:pPr algn="just"/>
            <a:r>
              <a:rPr lang="fr-FR" kern="150" dirty="0">
                <a:solidFill>
                  <a:schemeClr val="tx1"/>
                </a:solidFill>
                <a:latin typeface="Cambria" panose="02040503050406030204" pitchFamily="18" charset="0"/>
                <a:ea typeface="Cambria" panose="02040503050406030204" pitchFamily="18" charset="0"/>
              </a:rPr>
              <a:t>6.</a:t>
            </a:r>
            <a:r>
              <a:rPr lang="fr-FR" kern="150" dirty="0">
                <a:solidFill>
                  <a:schemeClr val="tx1"/>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1. </a:t>
            </a:r>
            <a:r>
              <a:rPr lang="fr-FR" sz="2400" kern="150" dirty="0">
                <a:solidFill>
                  <a:schemeClr val="tx1"/>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Les instances </a:t>
            </a:r>
            <a:r>
              <a:rPr lang="fr-FR" sz="2400" kern="150" dirty="0">
                <a:solidFill>
                  <a:schemeClr val="tx1"/>
                </a:solidFill>
                <a:latin typeface="Times New Roman" panose="020206030504050203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d’entrée</a:t>
            </a:r>
            <a:r>
              <a:rPr lang="fr-FR" sz="2400" kern="150" dirty="0">
                <a:solidFill>
                  <a:schemeClr val="tx1"/>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 et de maintien dans le travail</a:t>
            </a:r>
          </a:p>
          <a:p>
            <a:pPr lvl="1" algn="just"/>
            <a:r>
              <a:rPr lang="fr-FR" kern="150" dirty="0">
                <a:latin typeface="Cambria" panose="02040503050406030204" pitchFamily="18" charset="0"/>
                <a:ea typeface="Cambria" panose="02040503050406030204" pitchFamily="18" charset="0"/>
              </a:rPr>
              <a:t>A</a:t>
            </a:r>
            <a:r>
              <a:rPr lang="fr-FR" u="sng" kern="150" dirty="0">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 </a:t>
            </a:r>
            <a:r>
              <a:rPr lang="fr-FR" kern="150" dirty="0">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Les commissions de classement</a:t>
            </a:r>
          </a:p>
          <a:p>
            <a:pPr lvl="1" algn="just"/>
            <a:r>
              <a:rPr lang="fr-FR" kern="150" dirty="0">
                <a:latin typeface="Cambria" panose="02040503050406030204" pitchFamily="18" charset="0"/>
                <a:ea typeface="Cambria" panose="02040503050406030204" pitchFamily="18" charset="0"/>
              </a:rPr>
              <a:t>B</a:t>
            </a:r>
            <a:r>
              <a:rPr lang="fr-FR" kern="150" dirty="0">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 L’encadrement des ateliers</a:t>
            </a:r>
          </a:p>
          <a:p>
            <a:pPr lvl="1" algn="just"/>
            <a:r>
              <a:rPr lang="fr-FR" kern="150" dirty="0">
                <a:latin typeface="Cambria" panose="02040503050406030204" pitchFamily="18" charset="0"/>
                <a:ea typeface="Cambria" panose="02040503050406030204" pitchFamily="18" charset="0"/>
              </a:rPr>
              <a:t>C</a:t>
            </a:r>
            <a:r>
              <a:rPr lang="fr-FR" kern="150" dirty="0">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 Les détenus</a:t>
            </a:r>
            <a:endParaRPr lang="fr-FR" kern="150" dirty="0">
              <a:ea typeface="Cambria" panose="02040503050406030204" pitchFamily="18" charset="0"/>
              <a:hlinkClick r:id="rId5">
                <a:extLst>
                  <a:ext uri="{A12FA001-AC4F-418D-AE19-62706E023703}">
                    <ahyp:hlinkClr xmlns:ahyp="http://schemas.microsoft.com/office/drawing/2018/hyperlinkcolor" val="tx"/>
                  </a:ext>
                </a:extLst>
              </a:hlinkClick>
            </a:endParaRPr>
          </a:p>
          <a:p>
            <a:pPr marL="457200" lvl="1" indent="0" algn="just">
              <a:buNone/>
            </a:pPr>
            <a:endParaRPr lang="fr-FR" kern="150" dirty="0">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endParaRPr>
          </a:p>
          <a:p>
            <a:pPr algn="just"/>
            <a:r>
              <a:rPr lang="fr-FR" sz="2400" kern="150" dirty="0">
                <a:solidFill>
                  <a:schemeClr val="tx1"/>
                </a:solidFill>
                <a:latin typeface="Cambria" panose="02040503050406030204" pitchFamily="18" charset="0"/>
                <a:ea typeface="Cambria" panose="02040503050406030204" pitchFamily="18" charset="0"/>
              </a:rPr>
              <a:t>6. </a:t>
            </a:r>
            <a:r>
              <a:rPr lang="fr-FR" sz="2400" kern="150" dirty="0">
                <a:solidFill>
                  <a:schemeClr val="tx1"/>
                </a:solidFill>
                <a:latin typeface="Cambria" panose="02040503050406030204" pitchFamily="18" charset="0"/>
                <a:ea typeface="Cambria" panose="02040503050406030204" pitchFamily="18" charset="0"/>
                <a:hlinkClick r:id="rId6">
                  <a:extLst>
                    <a:ext uri="{A12FA001-AC4F-418D-AE19-62706E023703}">
                      <ahyp:hlinkClr xmlns:ahyp="http://schemas.microsoft.com/office/drawing/2018/hyperlinkcolor" val="tx"/>
                    </a:ext>
                  </a:extLst>
                </a:hlinkClick>
              </a:rPr>
              <a:t>2. Le choc des rationalités</a:t>
            </a:r>
          </a:p>
          <a:p>
            <a:pPr lvl="1" algn="just"/>
            <a:r>
              <a:rPr lang="fr-FR" kern="150" dirty="0">
                <a:latin typeface="Cambria" panose="02040503050406030204" pitchFamily="18" charset="0"/>
                <a:ea typeface="Cambria" panose="02040503050406030204" pitchFamily="18" charset="0"/>
              </a:rPr>
              <a:t>A. </a:t>
            </a:r>
            <a:r>
              <a:rPr lang="fr-FR" u="sng" kern="150" dirty="0">
                <a:latin typeface="Cambria" panose="02040503050406030204" pitchFamily="18" charset="0"/>
                <a:ea typeface="Cambria" panose="02040503050406030204" pitchFamily="18" charset="0"/>
                <a:hlinkClick r:id="rId7">
                  <a:extLst>
                    <a:ext uri="{A12FA001-AC4F-418D-AE19-62706E023703}">
                      <ahyp:hlinkClr xmlns:ahyp="http://schemas.microsoft.com/office/drawing/2018/hyperlinkcolor" val="tx"/>
                    </a:ext>
                  </a:extLst>
                </a:hlinkClick>
              </a:rPr>
              <a:t>E</a:t>
            </a:r>
            <a:r>
              <a:rPr lang="fr-FR" kern="150" dirty="0">
                <a:latin typeface="Cambria" panose="02040503050406030204" pitchFamily="18" charset="0"/>
                <a:ea typeface="Cambria" panose="02040503050406030204" pitchFamily="18" charset="0"/>
                <a:hlinkClick r:id="rId7">
                  <a:extLst>
                    <a:ext uri="{A12FA001-AC4F-418D-AE19-62706E023703}">
                      <ahyp:hlinkClr xmlns:ahyp="http://schemas.microsoft.com/office/drawing/2018/hyperlinkcolor" val="tx"/>
                    </a:ext>
                  </a:extLst>
                </a:hlinkClick>
              </a:rPr>
              <a:t>n maison d’arrêt : canaliser l’explosion</a:t>
            </a:r>
          </a:p>
          <a:p>
            <a:pPr lvl="1" algn="just"/>
            <a:r>
              <a:rPr lang="fr-FR" kern="150" dirty="0">
                <a:latin typeface="Cambria" panose="02040503050406030204" pitchFamily="18" charset="0"/>
                <a:ea typeface="Cambria" panose="02040503050406030204" pitchFamily="18" charset="0"/>
              </a:rPr>
              <a:t>B. En centre de détention : l’espace intermédiaire du social</a:t>
            </a:r>
          </a:p>
          <a:p>
            <a:pPr lvl="1" algn="just"/>
            <a:r>
              <a:rPr lang="fr-FR" kern="150" dirty="0">
                <a:solidFill>
                  <a:schemeClr val="tx1"/>
                </a:solidFill>
                <a:latin typeface="Cambria" panose="02040503050406030204" pitchFamily="18" charset="0"/>
                <a:ea typeface="Cambria" panose="02040503050406030204" pitchFamily="18" charset="0"/>
                <a:hlinkClick r:id="rId8">
                  <a:extLst>
                    <a:ext uri="{A12FA001-AC4F-418D-AE19-62706E023703}">
                      <ahyp:hlinkClr xmlns:ahyp="http://schemas.microsoft.com/office/drawing/2018/hyperlinkcolor" val="tx"/>
                    </a:ext>
                  </a:extLst>
                </a:hlinkClick>
              </a:rPr>
              <a:t>C. En maison centrale : le tout sécuritaire</a:t>
            </a:r>
            <a:endParaRPr lang="fr-FR"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33403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C961E7-E0E5-4D31-99D8-7E8DB339B440}"/>
              </a:ext>
            </a:extLst>
          </p:cNvPr>
          <p:cNvSpPr>
            <a:spLocks noGrp="1"/>
          </p:cNvSpPr>
          <p:nvPr>
            <p:ph type="title"/>
          </p:nvPr>
        </p:nvSpPr>
        <p:spPr>
          <a:xfrm>
            <a:off x="457200" y="274680"/>
            <a:ext cx="8609798" cy="1072857"/>
          </a:xfrm>
        </p:spPr>
        <p:txBody>
          <a:bodyPr/>
          <a:lstStyle/>
          <a:p>
            <a:r>
              <a:rPr lang="fr-FR" sz="3200" dirty="0"/>
              <a:t>7. </a:t>
            </a:r>
            <a:r>
              <a:rPr lang="fr-FR" sz="3200" b="1" dirty="0"/>
              <a:t>Entre guerre et paix : </a:t>
            </a:r>
            <a:br>
              <a:rPr lang="fr-FR" sz="3200" b="1" dirty="0"/>
            </a:br>
            <a:r>
              <a:rPr lang="fr-FR" sz="3200" b="1" dirty="0"/>
              <a:t>					l’espace professionnel de l’atelier</a:t>
            </a:r>
          </a:p>
        </p:txBody>
      </p:sp>
      <p:sp>
        <p:nvSpPr>
          <p:cNvPr id="3" name="Espace réservé du contenu 2">
            <a:extLst>
              <a:ext uri="{FF2B5EF4-FFF2-40B4-BE49-F238E27FC236}">
                <a16:creationId xmlns:a16="http://schemas.microsoft.com/office/drawing/2014/main" id="{6B00DD08-052A-4B7C-8DD2-305685D3320E}"/>
              </a:ext>
            </a:extLst>
          </p:cNvPr>
          <p:cNvSpPr>
            <a:spLocks noGrp="1"/>
          </p:cNvSpPr>
          <p:nvPr>
            <p:ph idx="1"/>
          </p:nvPr>
        </p:nvSpPr>
        <p:spPr>
          <a:xfrm>
            <a:off x="237506" y="1436914"/>
            <a:ext cx="8829492" cy="4687766"/>
          </a:xfrm>
        </p:spPr>
        <p:txBody>
          <a:bodyPr/>
          <a:lstStyle/>
          <a:p>
            <a:r>
              <a:rPr lang="fr-FR" sz="2800" dirty="0"/>
              <a:t>7.1. La coexistence pacifique entre détenus et surveillants</a:t>
            </a:r>
          </a:p>
          <a:p>
            <a:pPr lvl="1"/>
            <a:r>
              <a:rPr lang="fr-FR" dirty="0"/>
              <a:t>A. Du côté des détenus</a:t>
            </a:r>
          </a:p>
          <a:p>
            <a:pPr lvl="1"/>
            <a:r>
              <a:rPr lang="fr-FR" dirty="0"/>
              <a:t>B. Du côté des surveillants</a:t>
            </a:r>
          </a:p>
          <a:p>
            <a:pPr marL="457200" lvl="1" indent="0">
              <a:buNone/>
            </a:pPr>
            <a:endParaRPr lang="fr-FR" dirty="0"/>
          </a:p>
          <a:p>
            <a:r>
              <a:rPr lang="fr-FR" sz="2800" dirty="0"/>
              <a:t>7.2. La division du travail au fondement des rapports entre détenus</a:t>
            </a:r>
          </a:p>
          <a:p>
            <a:r>
              <a:rPr lang="fr-FR" sz="2800" dirty="0"/>
              <a:t>7.3. Les contremaîtres : </a:t>
            </a:r>
          </a:p>
          <a:p>
            <a:r>
              <a:rPr lang="fr-FR" sz="2800" dirty="0"/>
              <a:t>			des importateurs civils d’un monde du travail</a:t>
            </a:r>
          </a:p>
          <a:p>
            <a:endParaRPr lang="fr-FR" dirty="0"/>
          </a:p>
        </p:txBody>
      </p:sp>
    </p:spTree>
    <p:extLst>
      <p:ext uri="{BB962C8B-B14F-4D97-AF65-F5344CB8AC3E}">
        <p14:creationId xmlns:p14="http://schemas.microsoft.com/office/powerpoint/2010/main" val="1017978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10A47F-BD76-4BD6-A013-B8375A2AB8D2}"/>
              </a:ext>
            </a:extLst>
          </p:cNvPr>
          <p:cNvSpPr>
            <a:spLocks noGrp="1"/>
          </p:cNvSpPr>
          <p:nvPr>
            <p:ph type="title"/>
          </p:nvPr>
        </p:nvSpPr>
        <p:spPr>
          <a:xfrm>
            <a:off x="457200" y="274680"/>
            <a:ext cx="8228160" cy="812975"/>
          </a:xfrm>
        </p:spPr>
        <p:txBody>
          <a:bodyPr/>
          <a:lstStyle/>
          <a:p>
            <a:r>
              <a:rPr lang="fr-FR" sz="3200" dirty="0"/>
              <a:t>8. </a:t>
            </a:r>
            <a:r>
              <a:rPr lang="fr-FR" sz="3200" b="1" dirty="0"/>
              <a:t>L’appropriation du travail en action</a:t>
            </a:r>
          </a:p>
        </p:txBody>
      </p:sp>
      <p:sp>
        <p:nvSpPr>
          <p:cNvPr id="3" name="Espace réservé du contenu 2">
            <a:extLst>
              <a:ext uri="{FF2B5EF4-FFF2-40B4-BE49-F238E27FC236}">
                <a16:creationId xmlns:a16="http://schemas.microsoft.com/office/drawing/2014/main" id="{9B30CD02-FB20-45E5-AF05-7450E9F4EA5E}"/>
              </a:ext>
            </a:extLst>
          </p:cNvPr>
          <p:cNvSpPr>
            <a:spLocks noGrp="1"/>
          </p:cNvSpPr>
          <p:nvPr>
            <p:ph idx="1"/>
          </p:nvPr>
        </p:nvSpPr>
        <p:spPr>
          <a:xfrm>
            <a:off x="457199" y="1087655"/>
            <a:ext cx="8603673" cy="5289393"/>
          </a:xfrm>
        </p:spPr>
        <p:txBody>
          <a:bodyPr/>
          <a:lstStyle/>
          <a:p>
            <a:r>
              <a:rPr lang="fr-FR" dirty="0"/>
              <a:t>8.1. </a:t>
            </a:r>
            <a:r>
              <a:rPr lang="fr-FR" sz="2800" dirty="0"/>
              <a:t>S’aménager des espaces et des pauses dans le travail</a:t>
            </a:r>
          </a:p>
          <a:p>
            <a:r>
              <a:rPr lang="fr-FR" sz="2800" dirty="0"/>
              <a:t>8.2. Pallier une organisation défaillante</a:t>
            </a:r>
          </a:p>
          <a:p>
            <a:r>
              <a:rPr lang="fr-FR" sz="2800" dirty="0"/>
              <a:t>8.3. Limiter la production : freinage et gestion du flux</a:t>
            </a:r>
          </a:p>
          <a:p>
            <a:pPr lvl="1"/>
            <a:r>
              <a:rPr lang="fr-FR" dirty="0"/>
              <a:t>A.  « Respecter un quota » et « tirer au flanc »</a:t>
            </a:r>
          </a:p>
          <a:p>
            <a:pPr lvl="1"/>
            <a:r>
              <a:rPr lang="fr-FR" dirty="0"/>
              <a:t>B. Agir sur le flux des marchandises</a:t>
            </a:r>
          </a:p>
          <a:p>
            <a:endParaRPr lang="fr-FR" sz="2800" dirty="0"/>
          </a:p>
          <a:p>
            <a:r>
              <a:rPr lang="fr-FR" sz="2800" dirty="0"/>
              <a:t>8.4. Contester</a:t>
            </a:r>
          </a:p>
          <a:p>
            <a:endParaRPr lang="fr-FR" dirty="0"/>
          </a:p>
        </p:txBody>
      </p:sp>
    </p:spTree>
    <p:extLst>
      <p:ext uri="{BB962C8B-B14F-4D97-AF65-F5344CB8AC3E}">
        <p14:creationId xmlns:p14="http://schemas.microsoft.com/office/powerpoint/2010/main" val="3149609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FB2D50-62C0-46A2-B077-D2741274B258}"/>
              </a:ext>
            </a:extLst>
          </p:cNvPr>
          <p:cNvSpPr>
            <a:spLocks noGrp="1"/>
          </p:cNvSpPr>
          <p:nvPr>
            <p:ph type="title"/>
          </p:nvPr>
        </p:nvSpPr>
        <p:spPr>
          <a:xfrm>
            <a:off x="173255" y="274680"/>
            <a:ext cx="8835991" cy="822600"/>
          </a:xfrm>
        </p:spPr>
        <p:txBody>
          <a:bodyPr/>
          <a:lstStyle/>
          <a:p>
            <a:pPr algn="just"/>
            <a:r>
              <a:rPr lang="fr-FR" sz="3200" dirty="0"/>
              <a:t>9. Les temps des travailleurs détenus face à la peine</a:t>
            </a:r>
          </a:p>
        </p:txBody>
      </p:sp>
      <p:sp>
        <p:nvSpPr>
          <p:cNvPr id="3" name="Espace réservé du contenu 2">
            <a:extLst>
              <a:ext uri="{FF2B5EF4-FFF2-40B4-BE49-F238E27FC236}">
                <a16:creationId xmlns:a16="http://schemas.microsoft.com/office/drawing/2014/main" id="{9065D300-B390-44A2-8F40-4CFCED878729}"/>
              </a:ext>
            </a:extLst>
          </p:cNvPr>
          <p:cNvSpPr>
            <a:spLocks noGrp="1"/>
          </p:cNvSpPr>
          <p:nvPr>
            <p:ph idx="1"/>
          </p:nvPr>
        </p:nvSpPr>
        <p:spPr>
          <a:xfrm>
            <a:off x="457920" y="1234439"/>
            <a:ext cx="8551326" cy="5249487"/>
          </a:xfrm>
        </p:spPr>
        <p:txBody>
          <a:bodyPr/>
          <a:lstStyle/>
          <a:p>
            <a:r>
              <a:rPr lang="fr-FR" sz="2800" dirty="0"/>
              <a:t>9.1. L’aversion pour le travail : « on gagne rien, on a droit à rien, ça apprend rien »</a:t>
            </a:r>
          </a:p>
          <a:p>
            <a:pPr lvl="1"/>
            <a:r>
              <a:rPr lang="fr-FR" sz="1600" dirty="0"/>
              <a:t>A. L’exploitation économique : « on se déchire au boulot et on gagne rien »</a:t>
            </a:r>
          </a:p>
          <a:p>
            <a:pPr lvl="1"/>
            <a:r>
              <a:rPr lang="fr-FR" sz="1600" dirty="0"/>
              <a:t>B. La spoliation sociale : « t’as le droit de payer mais t’as le droit à rien »</a:t>
            </a:r>
          </a:p>
          <a:p>
            <a:pPr lvl="1"/>
            <a:r>
              <a:rPr lang="fr-FR" sz="1600" dirty="0"/>
              <a:t>C. La dévalorisation : « du sale boulot, tellement chiant, et dévalorisant »</a:t>
            </a:r>
          </a:p>
          <a:p>
            <a:pPr lvl="1"/>
            <a:endParaRPr lang="fr-FR" sz="1600" dirty="0"/>
          </a:p>
          <a:p>
            <a:pPr marL="114120" indent="0"/>
            <a:r>
              <a:rPr lang="fr-FR" sz="2400" dirty="0"/>
              <a:t>9.2. L’attachement au travail : « sans boulot ça serait un pétage de plomb »</a:t>
            </a:r>
          </a:p>
          <a:p>
            <a:pPr marL="457200" lvl="1" indent="0"/>
            <a:r>
              <a:rPr lang="fr-FR" sz="1600" dirty="0"/>
              <a:t> A. Sortir de la cellule : combattre les affres de la promiscuité et du temps vide</a:t>
            </a:r>
          </a:p>
          <a:p>
            <a:pPr marL="457200" lvl="1" indent="0"/>
            <a:r>
              <a:rPr lang="fr-FR" sz="1600" dirty="0"/>
              <a:t> B. Sortir de la dépendance : consommer et donner aux proches</a:t>
            </a:r>
          </a:p>
          <a:p>
            <a:pPr marL="457200" lvl="1" indent="0"/>
            <a:r>
              <a:rPr lang="fr-FR" sz="1600" dirty="0"/>
              <a:t> C. Sortir de prison : les temps retrouvés de la norme du travail</a:t>
            </a:r>
          </a:p>
          <a:p>
            <a:pPr marL="914400" lvl="2" indent="0">
              <a:buNone/>
            </a:pPr>
            <a:r>
              <a:rPr lang="fr-FR" sz="1200" dirty="0"/>
              <a:t>Le temps de la peine</a:t>
            </a:r>
          </a:p>
          <a:p>
            <a:pPr marL="914400" lvl="2" indent="0">
              <a:buNone/>
            </a:pPr>
            <a:r>
              <a:rPr lang="fr-FR" sz="1200" dirty="0"/>
              <a:t>Maintenir la permanence du travail</a:t>
            </a:r>
          </a:p>
          <a:p>
            <a:pPr marL="914400" lvl="2" indent="0">
              <a:buNone/>
            </a:pPr>
            <a:r>
              <a:rPr lang="fr-FR" sz="1200" dirty="0"/>
              <a:t>Trouver le sens des loisirs à travers le travail</a:t>
            </a:r>
          </a:p>
          <a:p>
            <a:pPr marL="457200" lvl="1" indent="0">
              <a:buNone/>
            </a:pPr>
            <a:endParaRPr lang="fr-FR" sz="1600" dirty="0"/>
          </a:p>
          <a:p>
            <a:endParaRPr lang="fr-FR" dirty="0"/>
          </a:p>
        </p:txBody>
      </p:sp>
    </p:spTree>
    <p:extLst>
      <p:ext uri="{BB962C8B-B14F-4D97-AF65-F5344CB8AC3E}">
        <p14:creationId xmlns:p14="http://schemas.microsoft.com/office/powerpoint/2010/main" val="596808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450F4C-2E46-4C0A-A44B-1102AD286B9F}"/>
              </a:ext>
            </a:extLst>
          </p:cNvPr>
          <p:cNvSpPr>
            <a:spLocks noGrp="1"/>
          </p:cNvSpPr>
          <p:nvPr>
            <p:ph type="title"/>
          </p:nvPr>
        </p:nvSpPr>
        <p:spPr>
          <a:xfrm>
            <a:off x="134754" y="210847"/>
            <a:ext cx="9134375" cy="665053"/>
          </a:xfrm>
        </p:spPr>
        <p:txBody>
          <a:bodyPr/>
          <a:lstStyle/>
          <a:p>
            <a:r>
              <a:rPr lang="fr-FR" sz="2800" b="1" dirty="0"/>
              <a:t>I</a:t>
            </a:r>
            <a:r>
              <a:rPr lang="fr-FR" sz="2800" b="1" dirty="0">
                <a:latin typeface="Cambria" panose="02040503050406030204" pitchFamily="18" charset="0"/>
                <a:ea typeface="Cambria" panose="02040503050406030204" pitchFamily="18" charset="0"/>
              </a:rPr>
              <a:t>. </a:t>
            </a:r>
            <a:r>
              <a:rPr lang="fr-FR" sz="2400" b="1" dirty="0">
                <a:latin typeface="Cambria" panose="02040503050406030204" pitchFamily="18" charset="0"/>
                <a:ea typeface="Cambria" panose="02040503050406030204" pitchFamily="18" charset="0"/>
              </a:rPr>
              <a:t>Projet de recherche / méthode / cadre juridique et salarial</a:t>
            </a:r>
            <a:endParaRPr lang="fr-FR" sz="2400" dirty="0">
              <a:latin typeface="Cambria" panose="02040503050406030204" pitchFamily="18" charset="0"/>
              <a:ea typeface="Cambria" panose="02040503050406030204" pitchFamily="18" charset="0"/>
            </a:endParaRPr>
          </a:p>
        </p:txBody>
      </p:sp>
      <p:sp>
        <p:nvSpPr>
          <p:cNvPr id="3" name="Espace réservé du contenu 2">
            <a:extLst>
              <a:ext uri="{FF2B5EF4-FFF2-40B4-BE49-F238E27FC236}">
                <a16:creationId xmlns:a16="http://schemas.microsoft.com/office/drawing/2014/main" id="{40508D53-CA5A-4710-ACB1-510674FF9E94}"/>
              </a:ext>
            </a:extLst>
          </p:cNvPr>
          <p:cNvSpPr>
            <a:spLocks noGrp="1"/>
          </p:cNvSpPr>
          <p:nvPr>
            <p:ph idx="1"/>
          </p:nvPr>
        </p:nvSpPr>
        <p:spPr>
          <a:xfrm>
            <a:off x="332071" y="1078029"/>
            <a:ext cx="8228160" cy="5457524"/>
          </a:xfrm>
        </p:spPr>
        <p:txBody>
          <a:bodyPr/>
          <a:lstStyle/>
          <a:p>
            <a:pPr lvl="0" indent="-341280" algn="just" hangingPunct="1">
              <a:lnSpc>
                <a:spcPct val="100000"/>
              </a:lnSpc>
              <a:spcBef>
                <a:spcPts val="286"/>
              </a:spcBef>
              <a:spcAft>
                <a:spcPts val="598"/>
              </a:spcAft>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sz="2200"/>
            </a:pPr>
            <a:r>
              <a:rPr lang="fr-FR" sz="2800" b="1" dirty="0">
                <a:latin typeface="Cambria" panose="02040503050406030204" pitchFamily="18" charset="0"/>
                <a:ea typeface="Cambria" panose="02040503050406030204" pitchFamily="18" charset="0"/>
                <a:cs typeface="SimSun" pitchFamily="2"/>
              </a:rPr>
              <a:t>1</a:t>
            </a:r>
            <a:r>
              <a:rPr lang="fr-FR" sz="2800" i="1" dirty="0">
                <a:latin typeface="Cambria" panose="02040503050406030204" pitchFamily="18" charset="0"/>
                <a:ea typeface="Cambria" panose="02040503050406030204" pitchFamily="18" charset="0"/>
                <a:cs typeface="SimSun" pitchFamily="2"/>
              </a:rPr>
              <a:t>. </a:t>
            </a:r>
            <a:r>
              <a:rPr lang="fr-FR" sz="2800" b="1" dirty="0">
                <a:latin typeface="Cambria" panose="02040503050406030204" pitchFamily="18" charset="0"/>
                <a:ea typeface="Cambria" panose="02040503050406030204" pitchFamily="18" charset="0"/>
                <a:cs typeface="Times New Roman" pitchFamily="18"/>
              </a:rPr>
              <a:t>Entrer dans la prison par le travail</a:t>
            </a:r>
          </a:p>
          <a:p>
            <a:pPr lvl="0" indent="-341280" algn="just" hangingPunct="1">
              <a:lnSpc>
                <a:spcPct val="100000"/>
              </a:lnSpc>
              <a:spcBef>
                <a:spcPts val="286"/>
              </a:spcBef>
              <a:spcAft>
                <a:spcPts val="598"/>
              </a:spcAft>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sz="2200"/>
            </a:pPr>
            <a:r>
              <a:rPr lang="fr-FR" dirty="0">
                <a:latin typeface="Cambria" panose="02040503050406030204" pitchFamily="18" charset="0"/>
                <a:ea typeface="Cambria" panose="02040503050406030204" pitchFamily="18" charset="0"/>
                <a:cs typeface="SimSun" pitchFamily="2"/>
              </a:rPr>
              <a:t>Inscription dans l'économie et la sphère marchande :</a:t>
            </a:r>
            <a:r>
              <a:rPr lang="fr-FR" b="1" dirty="0">
                <a:latin typeface="Cambria" panose="02040503050406030204" pitchFamily="18" charset="0"/>
                <a:ea typeface="Cambria" panose="02040503050406030204" pitchFamily="18" charset="0"/>
                <a:cs typeface="Times New Roman" pitchFamily="18"/>
              </a:rPr>
              <a:t> la prison est aussi un lieu de production</a:t>
            </a:r>
          </a:p>
          <a:p>
            <a:pPr lvl="0" indent="-341280" algn="just" hangingPunct="1">
              <a:lnSpc>
                <a:spcPct val="100000"/>
              </a:lnSpc>
              <a:spcBef>
                <a:spcPts val="286"/>
              </a:spcBef>
              <a:spcAft>
                <a:spcPts val="598"/>
              </a:spcAft>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sz="2200"/>
            </a:pPr>
            <a:r>
              <a:rPr lang="fr-FR" b="1" dirty="0">
                <a:latin typeface="Cambria" panose="02040503050406030204" pitchFamily="18" charset="0"/>
                <a:ea typeface="Cambria" panose="02040503050406030204" pitchFamily="18" charset="0"/>
                <a:cs typeface="Times New Roman" pitchFamily="18"/>
              </a:rPr>
              <a:t>Objectif : analyser ce qu’est le travail pénitentiaire</a:t>
            </a:r>
          </a:p>
          <a:p>
            <a:pPr marL="687420" lvl="1" indent="-342900" algn="just">
              <a:lnSpc>
                <a:spcPct val="100000"/>
              </a:lnSpc>
              <a:spcBef>
                <a:spcPts val="286"/>
              </a:spcBef>
              <a:spcAft>
                <a:spcPts val="598"/>
              </a:spcAft>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sz="2200"/>
            </a:pPr>
            <a:r>
              <a:rPr lang="fr-FR" b="1" dirty="0">
                <a:latin typeface="Cambria" panose="02040503050406030204" pitchFamily="18" charset="0"/>
                <a:ea typeface="Cambria" panose="02040503050406030204" pitchFamily="18" charset="0"/>
                <a:cs typeface="Times New Roman" pitchFamily="18"/>
              </a:rPr>
              <a:t>Organisation : quelles activités, comment (qui travaille, qui encadre etc.)</a:t>
            </a:r>
          </a:p>
          <a:p>
            <a:pPr marL="687420" lvl="1" indent="-342900" algn="just">
              <a:lnSpc>
                <a:spcPct val="100000"/>
              </a:lnSpc>
              <a:spcBef>
                <a:spcPts val="286"/>
              </a:spcBef>
              <a:spcAft>
                <a:spcPts val="598"/>
              </a:spcAft>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sz="2200"/>
            </a:pPr>
            <a:r>
              <a:rPr lang="fr-FR" b="1" dirty="0">
                <a:latin typeface="Cambria" panose="02040503050406030204" pitchFamily="18" charset="0"/>
                <a:ea typeface="Cambria" panose="02040503050406030204" pitchFamily="18" charset="0"/>
                <a:cs typeface="Times New Roman" pitchFamily="18"/>
              </a:rPr>
              <a:t>Vécu du côté des acteurs (rapport au travail, ce que ça fait de travailler ou non quand on est détenu)</a:t>
            </a:r>
          </a:p>
          <a:p>
            <a:pPr lvl="0" indent="-341280" algn="just" hangingPunct="1">
              <a:lnSpc>
                <a:spcPct val="100000"/>
              </a:lnSpc>
              <a:spcBef>
                <a:spcPts val="286"/>
              </a:spcBef>
              <a:spcAft>
                <a:spcPts val="598"/>
              </a:spcAft>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defRPr sz="2200"/>
            </a:pPr>
            <a:r>
              <a:rPr lang="fr-FR" dirty="0">
                <a:latin typeface="Cambria" panose="02040503050406030204" pitchFamily="18" charset="0"/>
                <a:ea typeface="Cambria" panose="02040503050406030204" pitchFamily="18" charset="0"/>
                <a:cs typeface="Times New Roman" pitchFamily="18"/>
              </a:rPr>
              <a:t>En ce sens, opter pour une </a:t>
            </a:r>
            <a:r>
              <a:rPr lang="fr-FR" i="1" dirty="0">
                <a:latin typeface="Cambria" panose="02040503050406030204" pitchFamily="18" charset="0"/>
                <a:ea typeface="Cambria" panose="02040503050406030204" pitchFamily="18" charset="0"/>
                <a:cs typeface="Times New Roman" pitchFamily="18"/>
              </a:rPr>
              <a:t>sociologie du travail / pas une sociologie de la déviance ou du crime :</a:t>
            </a:r>
          </a:p>
          <a:p>
            <a:pPr marL="0" lvl="0" indent="0">
              <a:lnSpc>
                <a:spcPct val="93000"/>
              </a:lnSpc>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00" i="1" dirty="0">
                <a:solidFill>
                  <a:schemeClr val="accent1"/>
                </a:solidFill>
                <a:latin typeface="Cambria" panose="02040503050406030204" pitchFamily="18" charset="0"/>
                <a:ea typeface="Cambria" panose="02040503050406030204" pitchFamily="18" charset="0"/>
                <a:cs typeface="Times New Roman" pitchFamily="18"/>
              </a:rPr>
              <a:t>Entrer dans la prison par le travail, pas par le crime, ni par la déviance, ni par la culture des prisonniers ou les caractéristiques de la vie recluse (deux grandes traditions de recherche sur les prisons et les institutions totales)</a:t>
            </a:r>
          </a:p>
          <a:p>
            <a:endParaRPr lang="fr-FR" dirty="0"/>
          </a:p>
        </p:txBody>
      </p:sp>
    </p:spTree>
    <p:extLst>
      <p:ext uri="{BB962C8B-B14F-4D97-AF65-F5344CB8AC3E}">
        <p14:creationId xmlns:p14="http://schemas.microsoft.com/office/powerpoint/2010/main" val="469059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8800" y="0"/>
            <a:ext cx="5483475" cy="6858000"/>
          </a:xfrm>
          <a:prstGeom prst="rect">
            <a:avLst/>
          </a:prstGeom>
        </p:spPr>
      </p:pic>
    </p:spTree>
    <p:extLst>
      <p:ext uri="{BB962C8B-B14F-4D97-AF65-F5344CB8AC3E}">
        <p14:creationId xmlns:p14="http://schemas.microsoft.com/office/powerpoint/2010/main" val="32092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40D7EB-D507-49D9-A7B9-B05D3E4F8F50}"/>
              </a:ext>
            </a:extLst>
          </p:cNvPr>
          <p:cNvSpPr>
            <a:spLocks noGrp="1"/>
          </p:cNvSpPr>
          <p:nvPr>
            <p:ph type="title"/>
          </p:nvPr>
        </p:nvSpPr>
        <p:spPr>
          <a:xfrm>
            <a:off x="457200" y="274680"/>
            <a:ext cx="8228160" cy="764848"/>
          </a:xfrm>
        </p:spPr>
        <p:txBody>
          <a:bodyPr/>
          <a:lstStyle/>
          <a:p>
            <a:r>
              <a:rPr lang="fr-FR" sz="3200" b="1" dirty="0"/>
              <a:t>2. </a:t>
            </a:r>
            <a:r>
              <a:rPr lang="fr-FR" sz="3200" b="1" dirty="0">
                <a:latin typeface="Cambria" panose="02040503050406030204" pitchFamily="18" charset="0"/>
                <a:ea typeface="Cambria" panose="02040503050406030204" pitchFamily="18" charset="0"/>
              </a:rPr>
              <a:t>Les conditions de faisabilité, la méthode</a:t>
            </a:r>
          </a:p>
        </p:txBody>
      </p:sp>
      <p:sp>
        <p:nvSpPr>
          <p:cNvPr id="3" name="Espace réservé du contenu 2">
            <a:extLst>
              <a:ext uri="{FF2B5EF4-FFF2-40B4-BE49-F238E27FC236}">
                <a16:creationId xmlns:a16="http://schemas.microsoft.com/office/drawing/2014/main" id="{D23CD1DA-8699-49E2-9CE8-7A1115B8B181}"/>
              </a:ext>
            </a:extLst>
          </p:cNvPr>
          <p:cNvSpPr>
            <a:spLocks noGrp="1"/>
          </p:cNvSpPr>
          <p:nvPr>
            <p:ph idx="1"/>
          </p:nvPr>
        </p:nvSpPr>
        <p:spPr>
          <a:xfrm>
            <a:off x="457200" y="1039529"/>
            <a:ext cx="8228160" cy="5370896"/>
          </a:xfrm>
        </p:spPr>
        <p:txBody>
          <a:bodyPr/>
          <a:lstStyle/>
          <a:p>
            <a:pPr marL="0" lvl="0" indent="0">
              <a:lnSpc>
                <a:spcPct val="93000"/>
              </a:lnSpc>
              <a:spcAft>
                <a:spcPts val="0"/>
              </a:spcAft>
              <a:buSzPct val="45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00" dirty="0">
                <a:latin typeface="Cambria" panose="02040503050406030204" pitchFamily="18" charset="0"/>
                <a:ea typeface="Cambria" panose="02040503050406030204" pitchFamily="18" charset="0"/>
                <a:cs typeface="SimSun" pitchFamily="2"/>
              </a:rPr>
              <a:t>Le choix des prisons : une double comparaison</a:t>
            </a:r>
          </a:p>
          <a:p>
            <a:pPr marL="0" lvl="0" indent="0">
              <a:lnSpc>
                <a:spcPct val="93000"/>
              </a:lnSpc>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200" dirty="0">
              <a:latin typeface="Cambria" panose="02040503050406030204" pitchFamily="18" charset="0"/>
              <a:ea typeface="Cambria" panose="02040503050406030204" pitchFamily="18" charset="0"/>
              <a:cs typeface="SimSun" pitchFamily="2"/>
            </a:endParaRPr>
          </a:p>
          <a:p>
            <a:pPr marL="0" lvl="0" indent="0">
              <a:lnSpc>
                <a:spcPct val="93000"/>
              </a:lnSpc>
              <a:spcAft>
                <a:spcPts val="0"/>
              </a:spcAft>
              <a:buSzPct val="45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200" dirty="0">
              <a:latin typeface="Cambria" panose="02040503050406030204" pitchFamily="18" charset="0"/>
              <a:ea typeface="Cambria" panose="02040503050406030204" pitchFamily="18" charset="0"/>
              <a:cs typeface="SimSun" pitchFamily="2"/>
            </a:endParaRPr>
          </a:p>
          <a:p>
            <a:pPr marL="0" lvl="0" indent="0">
              <a:lnSpc>
                <a:spcPct val="93000"/>
              </a:lnSpc>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200" dirty="0">
              <a:latin typeface="Cambria" panose="02040503050406030204" pitchFamily="18" charset="0"/>
              <a:ea typeface="Cambria" panose="02040503050406030204" pitchFamily="18" charset="0"/>
              <a:cs typeface="SimSun" pitchFamily="2"/>
            </a:endParaRPr>
          </a:p>
          <a:p>
            <a:pPr marL="0" lvl="0" indent="0">
              <a:lnSpc>
                <a:spcPct val="93000"/>
              </a:lnSpc>
              <a:spcAft>
                <a:spcPts val="0"/>
              </a:spcAft>
              <a:buSzPct val="45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200" dirty="0">
              <a:latin typeface="Cambria" panose="02040503050406030204" pitchFamily="18" charset="0"/>
              <a:ea typeface="Cambria" panose="02040503050406030204" pitchFamily="18" charset="0"/>
              <a:cs typeface="SimSun" pitchFamily="2"/>
            </a:endParaRPr>
          </a:p>
          <a:p>
            <a:pPr marL="0" lvl="0" indent="0">
              <a:lnSpc>
                <a:spcPct val="93000"/>
              </a:lnSpc>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200" dirty="0">
              <a:latin typeface="Cambria" panose="02040503050406030204" pitchFamily="18" charset="0"/>
              <a:ea typeface="Cambria" panose="02040503050406030204" pitchFamily="18" charset="0"/>
              <a:cs typeface="SimSun" pitchFamily="2"/>
            </a:endParaRPr>
          </a:p>
          <a:p>
            <a:pPr marL="0" lvl="0" indent="0">
              <a:lnSpc>
                <a:spcPct val="93000"/>
              </a:lnSpc>
              <a:spcAft>
                <a:spcPts val="0"/>
              </a:spcAft>
              <a:buSzPct val="45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200" dirty="0">
              <a:latin typeface="Cambria" panose="02040503050406030204" pitchFamily="18" charset="0"/>
              <a:ea typeface="Cambria" panose="02040503050406030204" pitchFamily="18" charset="0"/>
              <a:cs typeface="SimSun" pitchFamily="2"/>
            </a:endParaRPr>
          </a:p>
          <a:p>
            <a:pPr marL="0" lvl="0" indent="0">
              <a:lnSpc>
                <a:spcPct val="93000"/>
              </a:lnSpc>
              <a:spcAft>
                <a:spcPts val="0"/>
              </a:spcAft>
              <a:buSzPct val="45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dirty="0">
                <a:latin typeface="Cambria" panose="02040503050406030204" pitchFamily="18" charset="0"/>
                <a:ea typeface="Cambria" panose="02040503050406030204" pitchFamily="18" charset="0"/>
                <a:cs typeface="SimSun" pitchFamily="2"/>
              </a:rPr>
              <a:t>			</a:t>
            </a:r>
          </a:p>
          <a:p>
            <a:pPr marL="0" lvl="0" indent="0" algn="ctr">
              <a:lnSpc>
                <a:spcPct val="93000"/>
              </a:lnSpc>
              <a:spcAft>
                <a:spcPts val="0"/>
              </a:spcAft>
              <a:buSzPct val="45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dirty="0">
                <a:latin typeface="Cambria" panose="02040503050406030204" pitchFamily="18" charset="0"/>
                <a:ea typeface="Cambria" panose="02040503050406030204" pitchFamily="18" charset="0"/>
                <a:cs typeface="SimSun" pitchFamily="2"/>
              </a:rPr>
              <a:t>MA=Maison d’arrêt ; CD=Centre de détention ; MC=Maison centrale</a:t>
            </a:r>
          </a:p>
          <a:p>
            <a:pPr marL="0" lvl="0" indent="0">
              <a:lnSpc>
                <a:spcPct val="93000"/>
              </a:lnSpc>
              <a:spcAft>
                <a:spcPts val="0"/>
              </a:spcAft>
              <a:buSzPct val="45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dirty="0">
              <a:latin typeface="Cambria" panose="02040503050406030204" pitchFamily="18" charset="0"/>
              <a:ea typeface="Cambria" panose="02040503050406030204" pitchFamily="18" charset="0"/>
              <a:cs typeface="SimSun" pitchFamily="2"/>
            </a:endParaRPr>
          </a:p>
          <a:p>
            <a:pPr marL="0" lvl="0" indent="0">
              <a:lnSpc>
                <a:spcPct val="93000"/>
              </a:lnSpc>
              <a:spcAft>
                <a:spcPts val="0"/>
              </a:spcAft>
              <a:buSzPct val="45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00" dirty="0">
                <a:latin typeface="Cambria" panose="02040503050406030204" pitchFamily="18" charset="0"/>
                <a:ea typeface="Cambria" panose="02040503050406030204" pitchFamily="18" charset="0"/>
                <a:cs typeface="SimSun" pitchFamily="2"/>
              </a:rPr>
              <a:t>L’approche monographique</a:t>
            </a:r>
          </a:p>
          <a:p>
            <a:pPr marL="0" lvl="0" indent="0">
              <a:lnSpc>
                <a:spcPct val="93000"/>
              </a:lnSpc>
              <a:spcAft>
                <a:spcPts val="0"/>
              </a:spcAft>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200" dirty="0">
              <a:latin typeface="Cambria" panose="02040503050406030204" pitchFamily="18" charset="0"/>
              <a:ea typeface="Cambria" panose="02040503050406030204" pitchFamily="18" charset="0"/>
              <a:cs typeface="SimSun" pitchFamily="2"/>
            </a:endParaRPr>
          </a:p>
          <a:p>
            <a:pPr marL="0" lvl="0" indent="0">
              <a:lnSpc>
                <a:spcPct val="93000"/>
              </a:lnSpc>
              <a:spcAft>
                <a:spcPts val="0"/>
              </a:spcAft>
              <a:buSzPct val="45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00" dirty="0">
                <a:latin typeface="Cambria" panose="02040503050406030204" pitchFamily="18" charset="0"/>
                <a:ea typeface="Cambria" panose="02040503050406030204" pitchFamily="18" charset="0"/>
                <a:cs typeface="SimSun" pitchFamily="2"/>
              </a:rPr>
              <a:t>Combiner les techniques d’enquête</a:t>
            </a:r>
          </a:p>
          <a:p>
            <a:pPr lvl="2" hangingPunct="0">
              <a:lnSpc>
                <a:spcPct val="93000"/>
              </a:lnSpc>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00" dirty="0">
                <a:solidFill>
                  <a:srgbClr val="000000"/>
                </a:solidFill>
                <a:latin typeface="Cambria" panose="02040503050406030204" pitchFamily="18" charset="0"/>
                <a:ea typeface="Cambria" panose="02040503050406030204" pitchFamily="18" charset="0"/>
                <a:cs typeface="SimSun" pitchFamily="2"/>
              </a:rPr>
              <a:t> </a:t>
            </a:r>
            <a:r>
              <a:rPr lang="fr-FR" sz="2200" b="0" i="0" u="none" strike="noStrike" baseline="0" dirty="0">
                <a:ln>
                  <a:noFill/>
                </a:ln>
                <a:solidFill>
                  <a:srgbClr val="000000"/>
                </a:solidFill>
                <a:latin typeface="Cambria" panose="02040503050406030204" pitchFamily="18" charset="0"/>
                <a:ea typeface="Cambria" panose="02040503050406030204" pitchFamily="18" charset="0"/>
                <a:cs typeface="SimSun" pitchFamily="2"/>
              </a:rPr>
              <a:t>L’analyse documentaire</a:t>
            </a:r>
          </a:p>
          <a:p>
            <a:pPr lvl="2" hangingPunct="0">
              <a:lnSpc>
                <a:spcPct val="93000"/>
              </a:lnSpc>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00" dirty="0">
                <a:solidFill>
                  <a:srgbClr val="000000"/>
                </a:solidFill>
                <a:latin typeface="Cambria" panose="02040503050406030204" pitchFamily="18" charset="0"/>
                <a:ea typeface="Cambria" panose="02040503050406030204" pitchFamily="18" charset="0"/>
                <a:cs typeface="SimSun" pitchFamily="2"/>
              </a:rPr>
              <a:t> </a:t>
            </a:r>
            <a:r>
              <a:rPr lang="fr-FR" sz="2200" b="0" i="0" u="none" strike="noStrike" baseline="0" dirty="0">
                <a:ln>
                  <a:noFill/>
                </a:ln>
                <a:solidFill>
                  <a:srgbClr val="000000"/>
                </a:solidFill>
                <a:latin typeface="Cambria" panose="02040503050406030204" pitchFamily="18" charset="0"/>
                <a:ea typeface="Cambria" panose="02040503050406030204" pitchFamily="18" charset="0"/>
                <a:cs typeface="SimSun" pitchFamily="2"/>
              </a:rPr>
              <a:t>L’observation</a:t>
            </a:r>
          </a:p>
          <a:p>
            <a:pPr lvl="2" hangingPunct="0">
              <a:lnSpc>
                <a:spcPct val="93000"/>
              </a:lnSpc>
              <a:buSzPct val="45000"/>
              <a:buFont typeface="StarSymbol"/>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00" dirty="0">
                <a:solidFill>
                  <a:srgbClr val="000000"/>
                </a:solidFill>
                <a:latin typeface="Cambria" panose="02040503050406030204" pitchFamily="18" charset="0"/>
                <a:ea typeface="Cambria" panose="02040503050406030204" pitchFamily="18" charset="0"/>
                <a:cs typeface="SimSun" pitchFamily="2"/>
              </a:rPr>
              <a:t> </a:t>
            </a:r>
            <a:r>
              <a:rPr lang="fr-FR" sz="2200" b="0" i="0" u="none" strike="noStrike" baseline="0" dirty="0">
                <a:ln>
                  <a:noFill/>
                </a:ln>
                <a:solidFill>
                  <a:srgbClr val="000000"/>
                </a:solidFill>
                <a:latin typeface="Cambria" panose="02040503050406030204" pitchFamily="18" charset="0"/>
                <a:ea typeface="Cambria" panose="02040503050406030204" pitchFamily="18" charset="0"/>
                <a:cs typeface="SimSun" pitchFamily="2"/>
              </a:rPr>
              <a:t>L’entretien</a:t>
            </a:r>
          </a:p>
          <a:p>
            <a:endParaRPr lang="fr-FR" dirty="0"/>
          </a:p>
        </p:txBody>
      </p:sp>
      <p:pic>
        <p:nvPicPr>
          <p:cNvPr id="4" name="Image 3">
            <a:extLst>
              <a:ext uri="{FF2B5EF4-FFF2-40B4-BE49-F238E27FC236}">
                <a16:creationId xmlns:a16="http://schemas.microsoft.com/office/drawing/2014/main" id="{D6E7D539-35DA-4D26-B7CD-1145724CB2F8}"/>
              </a:ext>
            </a:extLst>
          </p:cNvPr>
          <p:cNvPicPr>
            <a:picLocks noChangeAspect="1"/>
          </p:cNvPicPr>
          <p:nvPr/>
        </p:nvPicPr>
        <p:blipFill>
          <a:blip r:embed="rId2"/>
          <a:stretch>
            <a:fillRect/>
          </a:stretch>
        </p:blipFill>
        <p:spPr>
          <a:xfrm>
            <a:off x="1356393" y="1485211"/>
            <a:ext cx="5875680" cy="1905839"/>
          </a:xfrm>
          <a:prstGeom prst="rect">
            <a:avLst/>
          </a:prstGeom>
        </p:spPr>
      </p:pic>
    </p:spTree>
    <p:extLst>
      <p:ext uri="{BB962C8B-B14F-4D97-AF65-F5344CB8AC3E}">
        <p14:creationId xmlns:p14="http://schemas.microsoft.com/office/powerpoint/2010/main" val="2959660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156338-94BE-4CDF-8FDE-94D760D84FAC}"/>
              </a:ext>
            </a:extLst>
          </p:cNvPr>
          <p:cNvSpPr>
            <a:spLocks noGrp="1"/>
          </p:cNvSpPr>
          <p:nvPr>
            <p:ph type="title"/>
          </p:nvPr>
        </p:nvSpPr>
        <p:spPr>
          <a:xfrm>
            <a:off x="457200" y="274680"/>
            <a:ext cx="8228160" cy="639720"/>
          </a:xfrm>
        </p:spPr>
        <p:txBody>
          <a:bodyPr/>
          <a:lstStyle/>
          <a:p>
            <a:r>
              <a:rPr lang="fr-FR" sz="3200" b="1" dirty="0">
                <a:latin typeface="Cambria" panose="02040503050406030204" pitchFamily="18" charset="0"/>
                <a:ea typeface="Cambria" panose="02040503050406030204" pitchFamily="18" charset="0"/>
              </a:rPr>
              <a:t>3. Un droit au travail faible et illusoire</a:t>
            </a:r>
          </a:p>
        </p:txBody>
      </p:sp>
      <p:sp>
        <p:nvSpPr>
          <p:cNvPr id="3" name="Espace réservé du contenu 2">
            <a:extLst>
              <a:ext uri="{FF2B5EF4-FFF2-40B4-BE49-F238E27FC236}">
                <a16:creationId xmlns:a16="http://schemas.microsoft.com/office/drawing/2014/main" id="{A0CD9B91-E1E7-48BB-B663-22D26F8EBC7E}"/>
              </a:ext>
            </a:extLst>
          </p:cNvPr>
          <p:cNvSpPr>
            <a:spLocks noGrp="1"/>
          </p:cNvSpPr>
          <p:nvPr>
            <p:ph idx="1"/>
          </p:nvPr>
        </p:nvSpPr>
        <p:spPr>
          <a:xfrm>
            <a:off x="457200" y="914400"/>
            <a:ext cx="8609798" cy="5668920"/>
          </a:xfrm>
        </p:spPr>
        <p:txBody>
          <a:bodyPr/>
          <a:lstStyle/>
          <a:p>
            <a:pPr>
              <a:spcAft>
                <a:spcPts val="600"/>
              </a:spcAft>
            </a:pPr>
            <a:r>
              <a:rPr lang="fr-FR" sz="2400" dirty="0">
                <a:latin typeface="Cambria" panose="02040503050406030204" pitchFamily="18" charset="0"/>
                <a:ea typeface="Cambria" panose="02040503050406030204" pitchFamily="18" charset="0"/>
              </a:rPr>
              <a:t>3.1. Le droit au travail pénitentiaire : faiblesses et ambivalences</a:t>
            </a:r>
          </a:p>
          <a:p>
            <a:pPr>
              <a:spcAft>
                <a:spcPts val="600"/>
              </a:spcAft>
            </a:pPr>
            <a:r>
              <a:rPr lang="fr-FR" sz="2400" dirty="0">
                <a:latin typeface="Cambria" panose="02040503050406030204" pitchFamily="18" charset="0"/>
                <a:ea typeface="Cambria" panose="02040503050406030204" pitchFamily="18" charset="0"/>
              </a:rPr>
              <a:t>3.2. L’illusion légaliste du « support d’engagement »</a:t>
            </a:r>
          </a:p>
          <a:p>
            <a:pPr>
              <a:spcAft>
                <a:spcPts val="600"/>
              </a:spcAft>
            </a:pPr>
            <a:r>
              <a:rPr lang="fr-FR" sz="2400" dirty="0">
                <a:latin typeface="Cambria" panose="02040503050406030204" pitchFamily="18" charset="0"/>
                <a:ea typeface="Cambria" panose="02040503050406030204" pitchFamily="18" charset="0"/>
              </a:rPr>
              <a:t>3.3. Les différents types de travaux pénitentiaires (cf. diapo </a:t>
            </a:r>
            <a:r>
              <a:rPr lang="fr-FR" sz="2400" dirty="0" err="1">
                <a:latin typeface="Cambria" panose="02040503050406030204" pitchFamily="18" charset="0"/>
                <a:ea typeface="Cambria" panose="02040503050406030204" pitchFamily="18" charset="0"/>
              </a:rPr>
              <a:t>suiv</a:t>
            </a:r>
            <a:r>
              <a:rPr lang="fr-FR" sz="2400" dirty="0">
                <a:latin typeface="Cambria" panose="02040503050406030204" pitchFamily="18" charset="0"/>
                <a:ea typeface="Cambria" panose="02040503050406030204" pitchFamily="18" charset="0"/>
              </a:rPr>
              <a:t>.)</a:t>
            </a:r>
          </a:p>
          <a:p>
            <a:pPr lvl="1">
              <a:spcAft>
                <a:spcPts val="600"/>
              </a:spcAft>
            </a:pPr>
            <a:r>
              <a:rPr lang="fr-FR" sz="1800" dirty="0">
                <a:latin typeface="Cambria" panose="02040503050406030204" pitchFamily="18" charset="0"/>
                <a:ea typeface="Cambria" panose="02040503050406030204" pitchFamily="18" charset="0"/>
              </a:rPr>
              <a:t>Service général; concession de main d’œuvre et gestion déléguée ; Régie industrielle des établissements pénitentiaires</a:t>
            </a:r>
          </a:p>
          <a:p>
            <a:pPr>
              <a:spcAft>
                <a:spcPts val="600"/>
              </a:spcAft>
            </a:pPr>
            <a:r>
              <a:rPr lang="fr-FR" sz="2400" dirty="0">
                <a:latin typeface="Cambria" panose="02040503050406030204" pitchFamily="18" charset="0"/>
                <a:ea typeface="Cambria" panose="02040503050406030204" pitchFamily="18" charset="0"/>
              </a:rPr>
              <a:t>3.4. La rémunération du détenu au travail</a:t>
            </a:r>
          </a:p>
          <a:p>
            <a:pPr>
              <a:spcAft>
                <a:spcPts val="0"/>
              </a:spcAft>
            </a:pPr>
            <a:r>
              <a:rPr lang="fr-FR" sz="1800" dirty="0">
                <a:latin typeface="Cambria" panose="02040503050406030204" pitchFamily="18" charset="0"/>
                <a:ea typeface="Cambria" panose="02040503050406030204" pitchFamily="18" charset="0"/>
              </a:rPr>
              <a:t>La rémunération du travail en prison est réglementée. Elle ne peut être inférieure à un taux horaire fixé par décret et indexé sur le SMIC. </a:t>
            </a:r>
          </a:p>
          <a:p>
            <a:pPr>
              <a:spcAft>
                <a:spcPts val="0"/>
              </a:spcAft>
            </a:pPr>
            <a:r>
              <a:rPr lang="fr-FR" sz="1800" dirty="0">
                <a:latin typeface="Cambria" panose="02040503050406030204" pitchFamily="18" charset="0"/>
                <a:ea typeface="Cambria" panose="02040503050406030204" pitchFamily="18" charset="0"/>
              </a:rPr>
              <a:t>Taux variable en fonction du régime sous lequel les personnes détenues sont employées. En application de la loi un décret inscrit au code de procédure pénale, précise les taux horaires :</a:t>
            </a:r>
          </a:p>
          <a:p>
            <a:pPr marL="285750" indent="-285750">
              <a:spcAft>
                <a:spcPts val="0"/>
              </a:spcAft>
              <a:buFont typeface="Wingdings" panose="05000000000000000000" pitchFamily="2" charset="2"/>
              <a:buChar char="Ø"/>
            </a:pPr>
            <a:r>
              <a:rPr lang="fr-FR" sz="1800" dirty="0">
                <a:latin typeface="Cambria" panose="02040503050406030204" pitchFamily="18" charset="0"/>
                <a:ea typeface="Cambria" panose="02040503050406030204" pitchFamily="18" charset="0"/>
              </a:rPr>
              <a:t>45% du SMIC pour les activités de production ;</a:t>
            </a:r>
          </a:p>
          <a:p>
            <a:pPr marL="285750" indent="-285750">
              <a:spcAft>
                <a:spcPts val="0"/>
              </a:spcAft>
              <a:buFont typeface="Wingdings" panose="05000000000000000000" pitchFamily="2" charset="2"/>
              <a:buChar char="Ø"/>
            </a:pPr>
            <a:r>
              <a:rPr lang="fr-FR" sz="1800" dirty="0">
                <a:latin typeface="Cambria" panose="02040503050406030204" pitchFamily="18" charset="0"/>
                <a:ea typeface="Cambria" panose="02040503050406030204" pitchFamily="18" charset="0"/>
              </a:rPr>
              <a:t>33% pour le service général, classe I ; 25% en classe II et 20% en classe III.</a:t>
            </a:r>
          </a:p>
          <a:p>
            <a:pPr marL="0" indent="0">
              <a:spcAft>
                <a:spcPts val="0"/>
              </a:spcAft>
            </a:pPr>
            <a:endParaRPr lang="fr-FR" sz="1800" dirty="0">
              <a:latin typeface="Cambria" panose="02040503050406030204" pitchFamily="18" charset="0"/>
              <a:ea typeface="Cambria" panose="02040503050406030204" pitchFamily="18" charset="0"/>
            </a:endParaRPr>
          </a:p>
          <a:p>
            <a:pPr marL="0" indent="0">
              <a:spcAft>
                <a:spcPts val="0"/>
              </a:spcAft>
            </a:pPr>
            <a:r>
              <a:rPr lang="fr-FR" sz="1800" dirty="0">
                <a:latin typeface="Cambria" panose="02040503050406030204" pitchFamily="18" charset="0"/>
                <a:ea typeface="Cambria" panose="02040503050406030204" pitchFamily="18" charset="0"/>
              </a:rPr>
              <a:t>Survivance importante du travail à la pièce (qui a désormais presque disparu au cours des années 2015 à aujourd’hui)</a:t>
            </a:r>
          </a:p>
          <a:p>
            <a:endParaRPr lang="fr-FR" dirty="0"/>
          </a:p>
        </p:txBody>
      </p:sp>
    </p:spTree>
    <p:extLst>
      <p:ext uri="{BB962C8B-B14F-4D97-AF65-F5344CB8AC3E}">
        <p14:creationId xmlns:p14="http://schemas.microsoft.com/office/powerpoint/2010/main" val="2839887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206"/>
            <a:ext cx="7772400" cy="868958"/>
          </a:xfrm>
        </p:spPr>
        <p:txBody>
          <a:bodyPr>
            <a:noAutofit/>
          </a:bodyPr>
          <a:lstStyle/>
          <a:p>
            <a:pPr algn="ctr"/>
            <a:r>
              <a:rPr lang="fr-FR" sz="2800" b="1" dirty="0"/>
              <a:t>3.3 L’emploi pénitentiaire </a:t>
            </a:r>
            <a:br>
              <a:rPr lang="fr-FR" sz="2800" b="1" dirty="0"/>
            </a:br>
            <a:r>
              <a:rPr lang="fr-FR" sz="2800" b="1" dirty="0"/>
              <a:t>Définition: les activités rémunérées (payées)</a:t>
            </a:r>
          </a:p>
        </p:txBody>
      </p:sp>
      <p:sp>
        <p:nvSpPr>
          <p:cNvPr id="3" name="Content Placeholder 2"/>
          <p:cNvSpPr>
            <a:spLocks noGrp="1"/>
          </p:cNvSpPr>
          <p:nvPr>
            <p:ph sz="quarter" idx="1"/>
          </p:nvPr>
        </p:nvSpPr>
        <p:spPr>
          <a:xfrm>
            <a:off x="457200" y="1055166"/>
            <a:ext cx="8342416" cy="5802833"/>
          </a:xfrm>
        </p:spPr>
        <p:txBody>
          <a:bodyPr>
            <a:normAutofit fontScale="62500" lnSpcReduction="20000"/>
          </a:bodyPr>
          <a:lstStyle/>
          <a:p>
            <a:pPr>
              <a:spcAft>
                <a:spcPts val="223"/>
              </a:spcAft>
            </a:pPr>
            <a:r>
              <a:rPr lang="fr-FR" dirty="0"/>
              <a:t>A. </a:t>
            </a:r>
            <a:r>
              <a:rPr lang="fr-FR" b="1" dirty="0"/>
              <a:t>Le service général</a:t>
            </a:r>
          </a:p>
          <a:p>
            <a:pPr lvl="1"/>
            <a:r>
              <a:rPr lang="fr-FR" sz="3200" dirty="0"/>
              <a:t>Ensemble des travaux d’entretien (nettoyage) des locaux et de maintenance nécessaire au fonctionnement des prisons. Cuisine pour les détenus etc. </a:t>
            </a:r>
          </a:p>
          <a:p>
            <a:pPr marL="457200" lvl="1" indent="0">
              <a:buNone/>
            </a:pPr>
            <a:endParaRPr lang="fr-FR" dirty="0"/>
          </a:p>
          <a:p>
            <a:pPr>
              <a:spcAft>
                <a:spcPts val="223"/>
              </a:spcAft>
            </a:pPr>
            <a:r>
              <a:rPr lang="fr-FR" dirty="0"/>
              <a:t>B. </a:t>
            </a:r>
            <a:r>
              <a:rPr lang="fr-FR" b="1" dirty="0"/>
              <a:t>La concession de main d’œuvre et la gestion semi-privée</a:t>
            </a:r>
          </a:p>
          <a:p>
            <a:pPr lvl="1"/>
            <a:r>
              <a:rPr lang="fr-FR" sz="3200" dirty="0"/>
              <a:t>L’Administration Pénitentiaire (AP) concède la main d’œuvre détenue à des </a:t>
            </a:r>
            <a:r>
              <a:rPr lang="fr-FR" sz="3200" u="sng" dirty="0"/>
              <a:t>entreprises privées</a:t>
            </a:r>
            <a:r>
              <a:rPr lang="fr-FR" sz="3200" dirty="0"/>
              <a:t>. L’entreprise organise la production, l’AP fournit les locaux, les détenus et assure la sécurité des ateliers. Les travaux proposés par les concessionnaires, plus souvent en MA, relèvent d’une sous-traitance de petits produits manufacturés exécutés manuellement qui s’inscrivent en bout de chaîne de fabrication (</a:t>
            </a:r>
            <a:r>
              <a:rPr lang="fr-FR" sz="3200" i="1" dirty="0" err="1"/>
              <a:t>e.g</a:t>
            </a:r>
            <a:r>
              <a:rPr lang="fr-FR" sz="3200" i="1" dirty="0"/>
              <a:t>. </a:t>
            </a:r>
            <a:r>
              <a:rPr lang="fr-FR" sz="3200" dirty="0"/>
              <a:t>: ensachage d’articles de quincaillerie, collage d’échantillons dans des magazines). L’AP se charge du calcul des rémunérations des détenus ; le concessionnaire s’acquitte de la « prestation » qui comprend la facturation de la main d’œuvre et des énergies. </a:t>
            </a:r>
          </a:p>
          <a:p>
            <a:pPr lvl="1"/>
            <a:r>
              <a:rPr lang="fr-FR" sz="3200" i="1" dirty="0"/>
              <a:t>La gestion semi-privée</a:t>
            </a:r>
            <a:r>
              <a:rPr lang="fr-FR" sz="3200" dirty="0"/>
              <a:t>. Dans ce cadre, l’organisation du travail est à la charge d’une entreprise qui développe des productions pour son propre compte, souvent en se mettant à disposition d’entreprises demandeuses de travaux de sous-traitance. Les productions développées en CD relèvent plus fréquemment de travaux semi-industriels exercés pour le compte d’entreprises importantes (</a:t>
            </a:r>
            <a:r>
              <a:rPr lang="fr-FR" sz="3200" i="1" dirty="0" err="1"/>
              <a:t>e.g</a:t>
            </a:r>
            <a:r>
              <a:rPr lang="fr-FR" sz="3200" i="1" dirty="0"/>
              <a:t>. </a:t>
            </a:r>
            <a:r>
              <a:rPr lang="fr-FR" sz="3200" dirty="0"/>
              <a:t>: machines placées par des équipementiers automobiles), ceux situés en MA ne diffèrent pas de ceux des concessionnaires. </a:t>
            </a:r>
          </a:p>
          <a:p>
            <a:endParaRPr lang="fr-FR" dirty="0"/>
          </a:p>
          <a:p>
            <a:endParaRPr lang="fr-FR" dirty="0"/>
          </a:p>
        </p:txBody>
      </p:sp>
    </p:spTree>
    <p:extLst>
      <p:ext uri="{BB962C8B-B14F-4D97-AF65-F5344CB8AC3E}">
        <p14:creationId xmlns:p14="http://schemas.microsoft.com/office/powerpoint/2010/main" val="3060450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3568" y="764703"/>
            <a:ext cx="8044796" cy="5552969"/>
          </a:xfrm>
        </p:spPr>
        <p:txBody>
          <a:bodyPr>
            <a:normAutofit fontScale="77500" lnSpcReduction="20000"/>
          </a:bodyPr>
          <a:lstStyle/>
          <a:p>
            <a:pPr>
              <a:spcAft>
                <a:spcPts val="223"/>
              </a:spcAft>
            </a:pPr>
            <a:r>
              <a:rPr lang="fr-FR" sz="2800" b="1" dirty="0"/>
              <a:t>C. La Régie Industrielle des Etablissements pénitentiaires (RIEP)</a:t>
            </a:r>
          </a:p>
          <a:p>
            <a:pPr lvl="1" algn="just"/>
            <a:r>
              <a:rPr lang="fr-FR" sz="2600" dirty="0"/>
              <a:t>Productions pour son propre compte et pour des travaux de sous-traitance. La gestion et le pilotage de ses activités ont été confiés au Service de l’Emploi Pénitentiaire placé sous l’autorité du directeur de l’AP. La RIEP est presque exclusivement implantée en CD et en MC, elle réalise entre 55 et 60% de son chiffre d’affaires en vendant des produits au secteur public, dont 40 à 45 % dédié à l’usage interne des prisons : les détenus fabriquent notamment </a:t>
            </a:r>
            <a:r>
              <a:rPr lang="fr-FR" sz="2600" i="1" dirty="0"/>
              <a:t>uniformes, chaussures et autres accessoires pour surveillants</a:t>
            </a:r>
            <a:r>
              <a:rPr lang="fr-FR" sz="2600" dirty="0"/>
              <a:t>, ainsi que les lits en métal des quartiers d’isolement (dits « mitard ») </a:t>
            </a:r>
          </a:p>
          <a:p>
            <a:pPr marL="457200" lvl="1" indent="0">
              <a:buNone/>
            </a:pPr>
            <a:endParaRPr lang="fr-FR" sz="2600" dirty="0"/>
          </a:p>
          <a:p>
            <a:pPr>
              <a:spcAft>
                <a:spcPts val="223"/>
              </a:spcAft>
            </a:pPr>
            <a:r>
              <a:rPr lang="fr-FR" b="1" dirty="0"/>
              <a:t>La formation professionnelle (FP)</a:t>
            </a:r>
          </a:p>
          <a:p>
            <a:pPr marL="617220" lvl="1" indent="-342900" algn="just"/>
            <a:r>
              <a:rPr lang="fr-FR" sz="2600" dirty="0"/>
              <a:t>Une multitude d’organismes de FP intervient dans le parc pénitentiaire public (à la demande de l’AP) ou dans les prisons semi-privées (à la demande des entreprises gestionnaires). Les détenus sont rémunérés 2,6 €/heure, une formation de 30h/semaine est rémunérée environ 270 €/mois (années 2010-2012). </a:t>
            </a:r>
          </a:p>
          <a:p>
            <a:pPr marL="617220" lvl="1" indent="-342900"/>
            <a:endParaRPr lang="fr-FR" dirty="0"/>
          </a:p>
          <a:p>
            <a:pPr>
              <a:spcAft>
                <a:spcPts val="223"/>
              </a:spcAft>
            </a:pPr>
            <a:r>
              <a:rPr lang="fr-FR" b="1" dirty="0"/>
              <a:t>Le travail a l’extérieur </a:t>
            </a:r>
          </a:p>
          <a:p>
            <a:pPr lvl="1"/>
            <a:r>
              <a:rPr lang="fr-FR" sz="2600" dirty="0"/>
              <a:t>Détenus sous bracelet électronique pour la plupart, ils travaillent dans les conditions normales du droit du travail</a:t>
            </a:r>
          </a:p>
          <a:p>
            <a:endParaRPr lang="fr-FR" dirty="0"/>
          </a:p>
        </p:txBody>
      </p:sp>
    </p:spTree>
    <p:extLst>
      <p:ext uri="{BB962C8B-B14F-4D97-AF65-F5344CB8AC3E}">
        <p14:creationId xmlns:p14="http://schemas.microsoft.com/office/powerpoint/2010/main" val="2660838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0706"/>
            <a:ext cx="8229600" cy="790434"/>
          </a:xfrm>
        </p:spPr>
        <p:txBody>
          <a:bodyPr>
            <a:normAutofit fontScale="90000"/>
          </a:bodyPr>
          <a:lstStyle/>
          <a:p>
            <a:r>
              <a:rPr lang="fr-FR" sz="2000" dirty="0"/>
              <a:t>Taux d’emploi des détenus selon le type de prison (échelle de gauche) </a:t>
            </a:r>
            <a:br>
              <a:rPr lang="fr-FR" sz="2000" dirty="0"/>
            </a:br>
            <a:r>
              <a:rPr lang="fr-FR" sz="2000" dirty="0"/>
              <a:t>et</a:t>
            </a:r>
            <a:r>
              <a:rPr lang="fr-FR" sz="2000" baseline="0" dirty="0"/>
              <a:t> populations pénales (échelle de droite) de </a:t>
            </a:r>
            <a:r>
              <a:rPr lang="fr-FR" sz="2000" dirty="0"/>
              <a:t>2000</a:t>
            </a:r>
            <a:r>
              <a:rPr lang="fr-FR" sz="2000" baseline="0" dirty="0"/>
              <a:t> à </a:t>
            </a:r>
            <a:r>
              <a:rPr lang="fr-FR" sz="2000" dirty="0"/>
              <a:t>2010</a:t>
            </a:r>
            <a:br>
              <a:rPr lang="fr-FR" sz="2000" dirty="0"/>
            </a:br>
            <a:endParaRPr lang="fr-FR" sz="2000" dirty="0"/>
          </a:p>
        </p:txBody>
      </p:sp>
      <p:graphicFrame>
        <p:nvGraphicFramePr>
          <p:cNvPr id="4" name="Espace réservé du contenu 3"/>
          <p:cNvGraphicFramePr>
            <a:graphicFrameLocks noGrp="1"/>
          </p:cNvGraphicFramePr>
          <p:nvPr>
            <p:ph idx="1"/>
          </p:nvPr>
        </p:nvGraphicFramePr>
        <p:xfrm>
          <a:off x="971904" y="881140"/>
          <a:ext cx="7506745" cy="56107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532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629" y="106878"/>
            <a:ext cx="3757159" cy="1733797"/>
          </a:xfrm>
        </p:spPr>
        <p:txBody>
          <a:bodyPr>
            <a:normAutofit fontScale="90000"/>
          </a:bodyPr>
          <a:lstStyle/>
          <a:p>
            <a:pPr>
              <a:defRPr sz="1000" b="0" i="0" u="none" strike="noStrike" kern="100" spc="-50" baseline="0">
                <a:solidFill>
                  <a:srgbClr val="000000"/>
                </a:solidFill>
                <a:latin typeface="Times New Roman"/>
                <a:ea typeface="Times"/>
                <a:cs typeface="Times New Roman"/>
              </a:defRPr>
            </a:pPr>
            <a:r>
              <a:rPr lang="fr-FR" sz="2000" b="1" kern="100" spc="-50" dirty="0">
                <a:solidFill>
                  <a:srgbClr val="000000"/>
                </a:solidFill>
                <a:latin typeface="Times New Roman"/>
                <a:ea typeface="Times"/>
                <a:cs typeface="Times New Roman"/>
              </a:rPr>
              <a:t>Salaires nets moyens par type d'emplois (échelle de gauche) </a:t>
            </a:r>
            <a:br>
              <a:rPr lang="fr-FR" sz="2000" b="1" kern="100" spc="-50" dirty="0">
                <a:solidFill>
                  <a:srgbClr val="000000"/>
                </a:solidFill>
                <a:latin typeface="Times New Roman"/>
                <a:ea typeface="Times"/>
                <a:cs typeface="Times New Roman"/>
              </a:rPr>
            </a:br>
            <a:r>
              <a:rPr lang="fr-FR" sz="2000" b="1" kern="100" spc="-50" dirty="0">
                <a:solidFill>
                  <a:srgbClr val="000000"/>
                </a:solidFill>
                <a:latin typeface="Times New Roman"/>
                <a:ea typeface="Times"/>
                <a:cs typeface="Times New Roman"/>
              </a:rPr>
              <a:t>et Seuil Minimum de Rémunération horaire brut (échelle de droite) de 2002 à 2010</a:t>
            </a:r>
            <a:br>
              <a:rPr lang="fr-FR" sz="2000" b="1" kern="100" spc="-50" dirty="0">
                <a:solidFill>
                  <a:srgbClr val="000000"/>
                </a:solidFill>
                <a:latin typeface="Times New Roman"/>
                <a:ea typeface="Times"/>
                <a:cs typeface="Times New Roman"/>
              </a:rPr>
            </a:br>
            <a:endParaRPr lang="fr-FR" sz="2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025049749"/>
              </p:ext>
            </p:extLst>
          </p:nvPr>
        </p:nvGraphicFramePr>
        <p:xfrm>
          <a:off x="3970914" y="453036"/>
          <a:ext cx="5042457" cy="5757759"/>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u texte 2">
            <a:extLst>
              <a:ext uri="{FF2B5EF4-FFF2-40B4-BE49-F238E27FC236}">
                <a16:creationId xmlns:a16="http://schemas.microsoft.com/office/drawing/2014/main" id="{5FE93791-C79B-4E87-8E7E-B33C8052AB29}"/>
              </a:ext>
            </a:extLst>
          </p:cNvPr>
          <p:cNvSpPr>
            <a:spLocks noGrp="1"/>
          </p:cNvSpPr>
          <p:nvPr>
            <p:ph type="body" sz="half" idx="2"/>
          </p:nvPr>
        </p:nvSpPr>
        <p:spPr>
          <a:xfrm>
            <a:off x="213755" y="1615043"/>
            <a:ext cx="3674033" cy="4873625"/>
          </a:xfrm>
        </p:spPr>
        <p:txBody>
          <a:bodyPr/>
          <a:lstStyle/>
          <a:p>
            <a:r>
              <a:rPr lang="fr-FR" dirty="0"/>
              <a:t>Sur ce graphique on voit 2 choses.</a:t>
            </a:r>
          </a:p>
          <a:p>
            <a:pPr marL="342900" indent="-342900">
              <a:buAutoNum type="arabicPeriod"/>
            </a:pPr>
            <a:r>
              <a:rPr lang="fr-FR" sz="1800" b="1" dirty="0"/>
              <a:t>Emploi à trois vitesses </a:t>
            </a:r>
            <a:r>
              <a:rPr lang="fr-FR" sz="1800" dirty="0"/>
              <a:t>: trois niveaux de salaire bien distincts selon le type d’emploi avec le service général moins rémunéré</a:t>
            </a:r>
          </a:p>
          <a:p>
            <a:pPr marL="342900" indent="-342900">
              <a:buAutoNum type="arabicPeriod"/>
            </a:pPr>
            <a:r>
              <a:rPr lang="fr-FR" sz="1800" dirty="0"/>
              <a:t>Le </a:t>
            </a:r>
            <a:r>
              <a:rPr lang="fr-FR" sz="1800" b="1" dirty="0"/>
              <a:t>SMR augmente mais cela n’a pas d’effet sur les salaires en concession et gestion semi-privée </a:t>
            </a:r>
            <a:r>
              <a:rPr lang="fr-FR" sz="1800" dirty="0"/>
              <a:t>parce que la norme du SMR est minée par l’usage du salaire à la pièce et l’augmentation artificielle des cadences fait que le SMR est sans effet (exemple diapo suivante)</a:t>
            </a:r>
          </a:p>
        </p:txBody>
      </p:sp>
    </p:spTree>
    <p:extLst>
      <p:ext uri="{BB962C8B-B14F-4D97-AF65-F5344CB8AC3E}">
        <p14:creationId xmlns:p14="http://schemas.microsoft.com/office/powerpoint/2010/main" val="56062111"/>
      </p:ext>
    </p:extLst>
  </p:cSld>
  <p:clrMapOvr>
    <a:masterClrMapping/>
  </p:clrMapOvr>
</p:sld>
</file>

<file path=ppt/theme/theme1.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r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1567</Words>
  <Application>Microsoft Macintosh PowerPoint</Application>
  <PresentationFormat>Affichage à l'écran (4:3)</PresentationFormat>
  <Paragraphs>125</Paragraphs>
  <Slides>15</Slides>
  <Notes>1</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15</vt:i4>
      </vt:variant>
    </vt:vector>
  </HeadingPairs>
  <TitlesOfParts>
    <vt:vector size="23" baseType="lpstr">
      <vt:lpstr>Arial</vt:lpstr>
      <vt:lpstr>Calibri</vt:lpstr>
      <vt:lpstr>Cambria</vt:lpstr>
      <vt:lpstr>StarSymbol</vt:lpstr>
      <vt:lpstr>Times New Roman</vt:lpstr>
      <vt:lpstr>Wingdings</vt:lpstr>
      <vt:lpstr>Standard</vt:lpstr>
      <vt:lpstr>Titre1</vt:lpstr>
      <vt:lpstr>Les travailleurs et travailleuses détenu.es</vt:lpstr>
      <vt:lpstr>I. Projet de recherche / méthode / cadre juridique et salarial</vt:lpstr>
      <vt:lpstr>Présentation PowerPoint</vt:lpstr>
      <vt:lpstr>2. Les conditions de faisabilité, la méthode</vt:lpstr>
      <vt:lpstr>3. Un droit au travail faible et illusoire</vt:lpstr>
      <vt:lpstr>3.3 L’emploi pénitentiaire  Définition: les activités rémunérées (payées)</vt:lpstr>
      <vt:lpstr>Présentation PowerPoint</vt:lpstr>
      <vt:lpstr>Taux d’emploi des détenus selon le type de prison (échelle de gauche)  et populations pénales (échelle de droite) de 2000 à 2010 </vt:lpstr>
      <vt:lpstr>Salaires nets moyens par type d'emplois (échelle de gauche)  et Seuil Minimum de Rémunération horaire brut (échelle de droite) de 2002 à 2010 </vt:lpstr>
      <vt:lpstr>Espace des salaires journaliers de 28 détenues (mai-juin 2010 Maison d’arrêt) </vt:lpstr>
      <vt:lpstr>II. Ordre sécuritaire et forces de production :    variations autour d’une tension</vt:lpstr>
      <vt:lpstr>6. Logique pénitentiaire versus logique productive :        les enjeux du « classement »</vt:lpstr>
      <vt:lpstr>7. Entre guerre et paix :       l’espace professionnel de l’atelier</vt:lpstr>
      <vt:lpstr>8. L’appropriation du travail en action</vt:lpstr>
      <vt:lpstr>9. Les temps des travailleurs détenus face à la peine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Sociologie du chômage et de la précarité   Sociologie des chômeurs et précaires</dc:title>
  <dc:creator>Fabrice Guilbaud</dc:creator>
  <cp:lastModifiedBy>Microsoft Office User</cp:lastModifiedBy>
  <cp:revision>13</cp:revision>
  <dcterms:modified xsi:type="dcterms:W3CDTF">2025-03-17T07:35:02Z</dcterms:modified>
</cp:coreProperties>
</file>