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99" d="100"/>
          <a:sy n="99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E049-508F-0B4D-B1E7-17B89B09897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E3CB7-C595-C845-8A9B-E83ECC8BA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40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47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17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19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25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4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8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052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48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5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16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42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815FD-2A02-0D49-AB50-C205965B7BE5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2206-0E1F-3D43-9428-D0A56AF4DF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94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208834" y="1"/>
            <a:ext cx="89351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Font typeface="Calibri"/>
              <a:buNone/>
            </a:pPr>
            <a:r>
              <a:rPr lang="fr-FR" sz="4000" b="1" dirty="0">
                <a:solidFill>
                  <a:srgbClr val="0070C0"/>
                </a:solidFill>
              </a:rPr>
              <a:t>Séance 8</a:t>
            </a:r>
            <a:r>
              <a:rPr lang="fr-FR" sz="4000" b="1" dirty="0">
                <a:solidFill>
                  <a:srgbClr val="2E75B5"/>
                </a:solidFill>
              </a:rPr>
              <a:t>. Les usages de l’intérim en France et aux États-Unis</a:t>
            </a:r>
            <a:endParaRPr sz="4000" b="1" dirty="0">
              <a:solidFill>
                <a:srgbClr val="2E75B5"/>
              </a:solidFill>
            </a:endParaRPr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337458" y="1371600"/>
            <a:ext cx="8438640" cy="530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endParaRPr lang="fr-FR" sz="3000" b="1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fr-FR" sz="3000" b="1" dirty="0"/>
              <a:t>1. Cadrage et champ de l’enquête</a:t>
            </a:r>
            <a:endParaRPr sz="3000" b="1" dirty="0"/>
          </a:p>
          <a:p>
            <a:pPr lvl="2"/>
            <a:r>
              <a:rPr lang="fr-FR" b="1" dirty="0"/>
              <a:t>1.1. Contournement et transformation de l’intérim</a:t>
            </a:r>
          </a:p>
          <a:p>
            <a:pPr lvl="2"/>
            <a:r>
              <a:rPr lang="fr-FR" b="1" dirty="0"/>
              <a:t>1.2. Emploi illégal</a:t>
            </a:r>
            <a:endParaRPr sz="3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fr-FR" sz="3000" b="1" dirty="0"/>
              <a:t>2. Le quotidien du travail dans le bâtiment</a:t>
            </a:r>
          </a:p>
          <a:p>
            <a:pPr marL="1028700" lvl="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3000"/>
            </a:pPr>
            <a:r>
              <a:rPr lang="fr-FR" b="1" dirty="0"/>
              <a:t>2.1. Contrôle, division et union dans le travail</a:t>
            </a:r>
          </a:p>
          <a:p>
            <a:pPr marL="1028700" lvl="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3000"/>
            </a:pPr>
            <a:r>
              <a:rPr lang="fr-FR" b="1" dirty="0"/>
              <a:t>2.2. Racisme et humiliation</a:t>
            </a:r>
          </a:p>
          <a:p>
            <a:pPr marL="1028700" lvl="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3000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10063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dirty="0"/>
              <a:t>1. Cadrage et champ de l’enquête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Amplification de l’usage de l’intérim en France et aux USA depuis années 1990 surtout</a:t>
            </a:r>
          </a:p>
          <a:p>
            <a:r>
              <a:rPr lang="fr-FR" dirty="0"/>
              <a:t>Deux enquêtes :</a:t>
            </a:r>
          </a:p>
          <a:p>
            <a:pPr marL="857250" lvl="1" indent="-457200">
              <a:buFontTx/>
              <a:buChar char="-"/>
            </a:pPr>
            <a:r>
              <a:rPr lang="fr-FR" dirty="0"/>
              <a:t>Nicolas </a:t>
            </a:r>
            <a:r>
              <a:rPr lang="fr-FR" dirty="0" err="1"/>
              <a:t>Jounin</a:t>
            </a:r>
            <a:r>
              <a:rPr lang="fr-FR" dirty="0"/>
              <a:t>, 2008. </a:t>
            </a:r>
            <a:r>
              <a:rPr lang="fr-FR" i="1" dirty="0"/>
              <a:t>Chantier interdit au public. Enquête parmi les travailleurs du bâtiment.</a:t>
            </a:r>
            <a:r>
              <a:rPr lang="fr-FR" dirty="0">
                <a:effectLst/>
              </a:rPr>
              <a:t> La Découverte.</a:t>
            </a:r>
          </a:p>
          <a:p>
            <a:pPr marL="857250" lvl="1" indent="-457200">
              <a:buFontTx/>
              <a:buChar char="-"/>
            </a:pPr>
            <a:r>
              <a:rPr lang="fr-FR" dirty="0"/>
              <a:t>Sébastien Chauvin, 2010. </a:t>
            </a:r>
            <a:r>
              <a:rPr lang="fr-FR" i="1" dirty="0"/>
              <a:t>Les agences de la précarité. Journaliers à Chicago</a:t>
            </a:r>
            <a:r>
              <a:rPr lang="fr-FR" dirty="0"/>
              <a:t>. Le Seuil</a:t>
            </a:r>
            <a:endParaRPr lang="fr-FR" dirty="0">
              <a:effectLst/>
            </a:endParaRPr>
          </a:p>
          <a:p>
            <a:pPr marL="857250" lvl="1" indent="-45720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53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6526" cy="1143000"/>
          </a:xfrm>
        </p:spPr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fr-FR" sz="2400" b="1" dirty="0"/>
              <a:t>1.1. Contournement et transformation de l’intérim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Intérim = forme </a:t>
            </a:r>
            <a:r>
              <a:rPr lang="fr-FR" b="1" dirty="0" err="1"/>
              <a:t>intermédiée</a:t>
            </a:r>
            <a:r>
              <a:rPr lang="fr-FR" dirty="0"/>
              <a:t> d’emploi (triangulation de la relation)</a:t>
            </a:r>
          </a:p>
          <a:p>
            <a:pPr lvl="1"/>
            <a:r>
              <a:rPr lang="fr-FR" dirty="0"/>
              <a:t>Intermédiation de l’emploi = emploi </a:t>
            </a:r>
            <a:r>
              <a:rPr lang="fr-FR" i="1" dirty="0"/>
              <a:t>n’est pas toujours synonyme d’instabilité</a:t>
            </a:r>
          </a:p>
          <a:p>
            <a:pPr lvl="1"/>
            <a:r>
              <a:rPr lang="fr-FR" i="1" dirty="0"/>
              <a:t>Précarité et incertitude mais stabilité</a:t>
            </a:r>
          </a:p>
          <a:p>
            <a:pPr lvl="1"/>
            <a:r>
              <a:rPr lang="fr-FR" i="1" dirty="0"/>
              <a:t>Recours à l’intérim est plus lié au fait de faire porter les risques sociaux et l’illégalité de certaines pratiques (sous-traitance de l’illégalité et du risque) que pour des questions strictement financières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22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1.1. Contournement et transformation de l’intérim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6188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La résurgence de l’</a:t>
            </a:r>
            <a:r>
              <a:rPr lang="fr-FR" i="1" dirty="0" err="1"/>
              <a:t>employment</a:t>
            </a:r>
            <a:r>
              <a:rPr lang="fr-FR" i="1" dirty="0"/>
              <a:t> </a:t>
            </a:r>
            <a:r>
              <a:rPr lang="fr-FR" i="1" dirty="0" err="1"/>
              <a:t>at</a:t>
            </a:r>
            <a:r>
              <a:rPr lang="fr-FR" i="1" dirty="0"/>
              <a:t> </a:t>
            </a:r>
            <a:r>
              <a:rPr lang="fr-FR" i="1" dirty="0" err="1"/>
              <a:t>will</a:t>
            </a:r>
            <a:r>
              <a:rPr lang="fr-FR" i="1" dirty="0"/>
              <a:t> </a:t>
            </a:r>
            <a:endParaRPr lang="fr-FR" dirty="0"/>
          </a:p>
          <a:p>
            <a:r>
              <a:rPr lang="fr-FR" dirty="0"/>
              <a:t>Protection sociale </a:t>
            </a:r>
            <a:r>
              <a:rPr lang="fr-FR" i="1" dirty="0"/>
              <a:t>(</a:t>
            </a:r>
            <a:r>
              <a:rPr lang="fr-FR" i="1" dirty="0" err="1"/>
              <a:t>benefits</a:t>
            </a:r>
            <a:r>
              <a:rPr lang="fr-FR" i="1" dirty="0"/>
              <a:t>)</a:t>
            </a:r>
            <a:r>
              <a:rPr lang="fr-FR" dirty="0"/>
              <a:t> et baisse des coûts salariaux</a:t>
            </a:r>
          </a:p>
          <a:p>
            <a:r>
              <a:rPr lang="fr-FR" dirty="0"/>
              <a:t>Mais évolution du droit vers lutte contre les discriminations</a:t>
            </a:r>
          </a:p>
          <a:p>
            <a:r>
              <a:rPr lang="fr-FR" dirty="0"/>
              <a:t>Si volonté d’adapter droits/travailleurs &gt; segmentation de la main d’œuvre (émergence des « </a:t>
            </a:r>
            <a:r>
              <a:rPr lang="fr-FR" dirty="0" err="1"/>
              <a:t>permatemps</a:t>
            </a:r>
            <a:r>
              <a:rPr lang="fr-FR" dirty="0"/>
              <a:t> »)</a:t>
            </a:r>
          </a:p>
          <a:p>
            <a:r>
              <a:rPr lang="fr-FR" dirty="0"/>
              <a:t>Intermédiation dans BTP à Paris et petite industrie à Chicago n’est pas assurée par grosses enseignes de travail intérimaire ; mais petites agences qui échappent + au contrôle Urssaf et inspection du travail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447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fr-FR" sz="3000" b="1" dirty="0"/>
              <a:t>1.2. Emploi illégal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9858"/>
            <a:ext cx="8229600" cy="4856305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Recours à l’illégalité remonte années 1960 &gt; Intérim a fonction de fourniture de travailleurs étrangers en situation irrégulière (USA « sans papiers » + nombreux, + visibles mais </a:t>
            </a:r>
            <a:r>
              <a:rPr lang="mr-IN" dirty="0"/>
              <a:t>–</a:t>
            </a:r>
            <a:r>
              <a:rPr lang="fr-FR" dirty="0"/>
              <a:t> illégitimes) &gt; utilisation licite de travailleurs immigrés ou sans auto de travail (risque limité à Chicago peu de contrôle)</a:t>
            </a:r>
          </a:p>
          <a:p>
            <a:r>
              <a:rPr lang="fr-FR" b="1" dirty="0"/>
              <a:t>Statuts de citoyenneté </a:t>
            </a:r>
            <a:r>
              <a:rPr lang="fr-FR" dirty="0"/>
              <a:t>séparent </a:t>
            </a:r>
            <a:r>
              <a:rPr lang="fr-FR" i="1" dirty="0" err="1"/>
              <a:t>permatemps</a:t>
            </a:r>
            <a:r>
              <a:rPr lang="fr-FR" i="1" dirty="0"/>
              <a:t> </a:t>
            </a:r>
            <a:r>
              <a:rPr lang="fr-FR" dirty="0"/>
              <a:t>et</a:t>
            </a:r>
            <a:r>
              <a:rPr lang="fr-FR" i="1" dirty="0"/>
              <a:t> réguliers :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i="1" dirty="0"/>
              <a:t>Réguliers</a:t>
            </a:r>
            <a:r>
              <a:rPr lang="fr-FR" dirty="0"/>
              <a:t> changent d’agence d’intérim parce que celles-ci peuvent être contrôlées (plutôt défaut de papiers)</a:t>
            </a:r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i="1" dirty="0" err="1"/>
              <a:t>Permatemps</a:t>
            </a:r>
            <a:r>
              <a:rPr lang="fr-FR" dirty="0"/>
              <a:t> sont permanents attachés à la même ETT (avec papiers, carte de séjour)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428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fr-FR" sz="3000" b="1" dirty="0"/>
              <a:t>2. Le quotidien du travail dans le bâtiment</a:t>
            </a:r>
            <a:br>
              <a:rPr lang="fr-FR" sz="3000" b="1" dirty="0"/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fr-FR" b="1" dirty="0"/>
              <a:t>2.1. Contrôle, division et union dans le travail</a:t>
            </a:r>
          </a:p>
          <a:p>
            <a:pPr lvl="1"/>
            <a:r>
              <a:rPr lang="fr-FR" dirty="0"/>
              <a:t>combinaison d’éléments légaux et illégaux indiquent que l’illégalité et l’informalité ne sont pas synonymes d’anomie ou de fluidité absolue.</a:t>
            </a:r>
          </a:p>
          <a:p>
            <a:pPr lvl="1"/>
            <a:r>
              <a:rPr lang="fr-FR" dirty="0"/>
              <a:t>Institutionnalisation de ces règles illégales </a:t>
            </a:r>
          </a:p>
          <a:p>
            <a:pPr lvl="1"/>
            <a:r>
              <a:rPr lang="fr-FR" dirty="0"/>
              <a:t>L’intermédiation par l’intérim fragilise la relation, d’emploi mais elle n’interdit pas des formes de stabilisation.</a:t>
            </a:r>
          </a:p>
        </p:txBody>
      </p:sp>
    </p:spTree>
    <p:extLst>
      <p:ext uri="{BB962C8B-B14F-4D97-AF65-F5344CB8AC3E}">
        <p14:creationId xmlns:p14="http://schemas.microsoft.com/office/powerpoint/2010/main" val="231515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5410" y="274638"/>
            <a:ext cx="8868590" cy="1143000"/>
          </a:xfrm>
        </p:spPr>
        <p:txBody>
          <a:bodyPr>
            <a:no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fr-FR" sz="3000" b="1" dirty="0"/>
              <a:t>2.1. Contrôle, division et union dans le travail</a:t>
            </a:r>
            <a:br>
              <a:rPr lang="fr-FR" sz="3000" b="1" dirty="0"/>
            </a:b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Fidélisation 3 dimensions</a:t>
            </a:r>
            <a:endParaRPr lang="fr-FR" b="1" i="1" dirty="0"/>
          </a:p>
          <a:p>
            <a:endParaRPr lang="fr-FR" b="1" i="1" dirty="0"/>
          </a:p>
          <a:p>
            <a:r>
              <a:rPr lang="fr-FR" b="1" dirty="0"/>
              <a:t>La</a:t>
            </a:r>
            <a:r>
              <a:rPr lang="fr-FR" b="1" i="1" dirty="0"/>
              <a:t> </a:t>
            </a:r>
            <a:r>
              <a:rPr lang="fr-FR" b="1" dirty="0"/>
              <a:t>fidélisation est </a:t>
            </a:r>
            <a:r>
              <a:rPr lang="fr-FR" b="1" i="1" dirty="0"/>
              <a:t>informelle</a:t>
            </a:r>
            <a:r>
              <a:rPr lang="fr-FR" dirty="0">
                <a:effectLst/>
              </a:rPr>
              <a:t> </a:t>
            </a:r>
          </a:p>
          <a:p>
            <a:endParaRPr lang="fr-FR" dirty="0"/>
          </a:p>
          <a:p>
            <a:r>
              <a:rPr lang="fr-FR" b="1" dirty="0"/>
              <a:t>La fidélisation est </a:t>
            </a:r>
            <a:r>
              <a:rPr lang="fr-FR" b="1" i="1" dirty="0"/>
              <a:t>personnalisée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>
              <a:effectLst/>
            </a:endParaRPr>
          </a:p>
          <a:p>
            <a:r>
              <a:rPr lang="fr-FR" b="1" dirty="0"/>
              <a:t>La fidélisation est </a:t>
            </a:r>
            <a:r>
              <a:rPr lang="fr-FR" b="1" i="1" dirty="0"/>
              <a:t>réversible</a:t>
            </a:r>
            <a:r>
              <a:rPr lang="fr-FR" dirty="0">
                <a:effectLst/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32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b="1" dirty="0"/>
              <a:t>2.1. Contrôle, division et union dans le travail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584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Aux USA (Chicago) à côté des </a:t>
            </a:r>
            <a:r>
              <a:rPr lang="fr-FR" b="1" dirty="0" err="1"/>
              <a:t>permatemps</a:t>
            </a:r>
            <a:r>
              <a:rPr lang="fr-FR" dirty="0"/>
              <a:t> (salariés à agence unique et entreprise unique) on trouve :</a:t>
            </a:r>
          </a:p>
          <a:p>
            <a:pPr lvl="0"/>
            <a:r>
              <a:rPr lang="fr-FR" dirty="0"/>
              <a:t>les </a:t>
            </a:r>
            <a:r>
              <a:rPr lang="fr-FR" b="1" dirty="0"/>
              <a:t>journaliers réguliers</a:t>
            </a:r>
            <a:r>
              <a:rPr lang="fr-FR" dirty="0"/>
              <a:t> (à agence unique et entreprises multiples)</a:t>
            </a:r>
          </a:p>
          <a:p>
            <a:pPr lvl="0"/>
            <a:r>
              <a:rPr lang="fr-FR" dirty="0"/>
              <a:t>les </a:t>
            </a:r>
            <a:r>
              <a:rPr lang="fr-FR" b="1" dirty="0"/>
              <a:t>journaliers occasionnels</a:t>
            </a:r>
            <a:r>
              <a:rPr lang="fr-FR" dirty="0"/>
              <a:t> (à agences multiples et à entreprises multiples) ; </a:t>
            </a:r>
          </a:p>
          <a:p>
            <a:pPr lvl="0"/>
            <a:r>
              <a:rPr lang="fr-FR" dirty="0"/>
              <a:t>mais il y a également les </a:t>
            </a:r>
            <a:r>
              <a:rPr lang="fr-FR" b="1" dirty="0"/>
              <a:t>journaliers fictifs</a:t>
            </a:r>
            <a:r>
              <a:rPr lang="fr-FR" dirty="0"/>
              <a:t> qui sont à agences multiples à entreprise unique.</a:t>
            </a:r>
          </a:p>
          <a:p>
            <a:pPr lvl="0"/>
            <a:r>
              <a:rPr lang="fr-FR" dirty="0"/>
              <a:t>&gt; La question du statut civique / articulation des rapports sociaux de classe et de race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8488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2.2. Racisme et humiliations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Racisme quotidien vécu par les travailleurs immigrés</a:t>
            </a:r>
          </a:p>
          <a:p>
            <a:r>
              <a:rPr lang="fr-FR" dirty="0"/>
              <a:t>Menace du renvoi joue beaucoup dans la non-dénonciation</a:t>
            </a:r>
          </a:p>
          <a:p>
            <a:r>
              <a:rPr lang="fr-FR" dirty="0"/>
              <a:t>Grille raciste utilisée par les commerciaux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portugais « Rois du bâtiment » ; maghrébins « ferrailleurs vindicatifs »; maliens « spécialises tâches les plus dures »</a:t>
            </a:r>
          </a:p>
          <a:p>
            <a:r>
              <a:rPr lang="fr-FR" dirty="0"/>
              <a:t>Résistances des travailleurs: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fr-FR" dirty="0"/>
              <a:t>absences ; ralentissements (freinage) ; sabotages et « perruque » (vol de matériaux et d’outils)</a:t>
            </a:r>
          </a:p>
        </p:txBody>
      </p:sp>
    </p:spTree>
    <p:extLst>
      <p:ext uri="{BB962C8B-B14F-4D97-AF65-F5344CB8AC3E}">
        <p14:creationId xmlns:p14="http://schemas.microsoft.com/office/powerpoint/2010/main" val="1345122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623</Words>
  <Application>Microsoft Office PowerPoint</Application>
  <PresentationFormat>Affichage à l'écran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Mangal</vt:lpstr>
      <vt:lpstr>Thème Office</vt:lpstr>
      <vt:lpstr>Séance 8. Les usages de l’intérim en France et aux États-Unis</vt:lpstr>
      <vt:lpstr>1. Cadrage et champ de l’enquête</vt:lpstr>
      <vt:lpstr>1.1. Contournement et transformation de l’intérim</vt:lpstr>
      <vt:lpstr>1.1. Contournement et transformation de l’intérim</vt:lpstr>
      <vt:lpstr>1.2. Emploi illégal</vt:lpstr>
      <vt:lpstr>2. Le quotidien du travail dans le bâtiment </vt:lpstr>
      <vt:lpstr>2.1. Contrôle, division et union dans le travail </vt:lpstr>
      <vt:lpstr>2.1. Contrôle, division et union dans le travail</vt:lpstr>
      <vt:lpstr>2.2. Racisme et humiliations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du travail</dc:title>
  <dc:creator>Fabrice Guilbaud</dc:creator>
  <cp:lastModifiedBy>Fabrice Guilbaud</cp:lastModifiedBy>
  <cp:revision>15</cp:revision>
  <dcterms:created xsi:type="dcterms:W3CDTF">2019-03-14T12:58:32Z</dcterms:created>
  <dcterms:modified xsi:type="dcterms:W3CDTF">2025-03-10T13:04:34Z</dcterms:modified>
</cp:coreProperties>
</file>