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4" r:id="rId4"/>
    <p:sldId id="265" r:id="rId5"/>
    <p:sldId id="257" r:id="rId6"/>
    <p:sldId id="266" r:id="rId7"/>
    <p:sldId id="258" r:id="rId8"/>
    <p:sldId id="259" r:id="rId9"/>
    <p:sldId id="263" r:id="rId10"/>
    <p:sldId id="262" r:id="rId11"/>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5"/>
  </p:normalViewPr>
  <p:slideViewPr>
    <p:cSldViewPr snapToGrid="0" snapToObjects="1">
      <p:cViewPr varScale="1">
        <p:scale>
          <a:sx n="99" d="100"/>
          <a:sy n="99" d="100"/>
        </p:scale>
        <p:origin x="129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fabgui\Downloads\Serie_taux_syndicalisation_France_1949_2019_.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sz="1200" dirty="0"/>
          </a:p>
        </c:rich>
      </c:tx>
      <c:overlay val="0"/>
    </c:title>
    <c:autoTitleDeleted val="0"/>
    <c:plotArea>
      <c:layout/>
      <c:scatterChart>
        <c:scatterStyle val="lineMarker"/>
        <c:varyColors val="0"/>
        <c:ser>
          <c:idx val="0"/>
          <c:order val="0"/>
          <c:tx>
            <c:strRef>
              <c:f>'Série longue syndicalisation'!$B$2</c:f>
              <c:strCache>
                <c:ptCount val="1"/>
                <c:pt idx="0">
                  <c:v>Taux de Syndicalisation</c:v>
                </c:pt>
              </c:strCache>
            </c:strRef>
          </c:tx>
          <c:spPr>
            <a:ln>
              <a:solidFill>
                <a:schemeClr val="accent2"/>
              </a:solidFill>
            </a:ln>
          </c:spPr>
          <c:marker>
            <c:symbol val="circle"/>
            <c:size val="3"/>
            <c:spPr>
              <a:solidFill>
                <a:schemeClr val="accent2"/>
              </a:solidFill>
              <a:ln>
                <a:solidFill>
                  <a:schemeClr val="accent2"/>
                </a:solidFill>
              </a:ln>
            </c:spPr>
          </c:marker>
          <c:xVal>
            <c:numRef>
              <c:f>'Série longue syndicalisation'!$A$3:$A$73</c:f>
              <c:numCache>
                <c:formatCode>General</c:formatCode>
                <c:ptCount val="71"/>
                <c:pt idx="0">
                  <c:v>2019</c:v>
                </c:pt>
                <c:pt idx="1">
                  <c:v>2018</c:v>
                </c:pt>
                <c:pt idx="2">
                  <c:v>2017</c:v>
                </c:pt>
                <c:pt idx="3">
                  <c:v>2016</c:v>
                </c:pt>
                <c:pt idx="4">
                  <c:v>2015</c:v>
                </c:pt>
                <c:pt idx="5">
                  <c:v>2014</c:v>
                </c:pt>
                <c:pt idx="6">
                  <c:v>2013</c:v>
                </c:pt>
                <c:pt idx="7">
                  <c:v>2012</c:v>
                </c:pt>
                <c:pt idx="8">
                  <c:v>2011</c:v>
                </c:pt>
                <c:pt idx="9">
                  <c:v>2010</c:v>
                </c:pt>
                <c:pt idx="10">
                  <c:v>2009</c:v>
                </c:pt>
                <c:pt idx="11">
                  <c:v>2008</c:v>
                </c:pt>
                <c:pt idx="12">
                  <c:v>2007</c:v>
                </c:pt>
                <c:pt idx="13">
                  <c:v>2006</c:v>
                </c:pt>
                <c:pt idx="14">
                  <c:v>2005</c:v>
                </c:pt>
                <c:pt idx="15">
                  <c:v>2004</c:v>
                </c:pt>
                <c:pt idx="16">
                  <c:v>2003</c:v>
                </c:pt>
                <c:pt idx="17">
                  <c:v>2002</c:v>
                </c:pt>
                <c:pt idx="18">
                  <c:v>2001</c:v>
                </c:pt>
                <c:pt idx="19">
                  <c:v>2000</c:v>
                </c:pt>
                <c:pt idx="20">
                  <c:v>1999</c:v>
                </c:pt>
                <c:pt idx="21">
                  <c:v>1998</c:v>
                </c:pt>
                <c:pt idx="22">
                  <c:v>1997</c:v>
                </c:pt>
                <c:pt idx="23">
                  <c:v>1996</c:v>
                </c:pt>
                <c:pt idx="24">
                  <c:v>1995</c:v>
                </c:pt>
                <c:pt idx="25">
                  <c:v>1994</c:v>
                </c:pt>
                <c:pt idx="26">
                  <c:v>1993</c:v>
                </c:pt>
                <c:pt idx="27">
                  <c:v>1992</c:v>
                </c:pt>
                <c:pt idx="28">
                  <c:v>1991</c:v>
                </c:pt>
                <c:pt idx="29">
                  <c:v>1990</c:v>
                </c:pt>
                <c:pt idx="30">
                  <c:v>1989</c:v>
                </c:pt>
                <c:pt idx="31">
                  <c:v>1988</c:v>
                </c:pt>
                <c:pt idx="32">
                  <c:v>1987</c:v>
                </c:pt>
                <c:pt idx="33">
                  <c:v>1986</c:v>
                </c:pt>
                <c:pt idx="34">
                  <c:v>1985</c:v>
                </c:pt>
                <c:pt idx="35">
                  <c:v>1984</c:v>
                </c:pt>
                <c:pt idx="36">
                  <c:v>1983</c:v>
                </c:pt>
                <c:pt idx="37">
                  <c:v>1982</c:v>
                </c:pt>
                <c:pt idx="38">
                  <c:v>1981</c:v>
                </c:pt>
                <c:pt idx="39">
                  <c:v>1980</c:v>
                </c:pt>
                <c:pt idx="40">
                  <c:v>1979</c:v>
                </c:pt>
                <c:pt idx="41">
                  <c:v>1978</c:v>
                </c:pt>
                <c:pt idx="42">
                  <c:v>1977</c:v>
                </c:pt>
                <c:pt idx="43">
                  <c:v>1976</c:v>
                </c:pt>
                <c:pt idx="44">
                  <c:v>1975</c:v>
                </c:pt>
                <c:pt idx="45">
                  <c:v>1974</c:v>
                </c:pt>
                <c:pt idx="46">
                  <c:v>1973</c:v>
                </c:pt>
                <c:pt idx="47">
                  <c:v>1972</c:v>
                </c:pt>
                <c:pt idx="48">
                  <c:v>1971</c:v>
                </c:pt>
                <c:pt idx="49">
                  <c:v>1970</c:v>
                </c:pt>
                <c:pt idx="50">
                  <c:v>1969</c:v>
                </c:pt>
                <c:pt idx="51">
                  <c:v>1968</c:v>
                </c:pt>
                <c:pt idx="52">
                  <c:v>1967</c:v>
                </c:pt>
                <c:pt idx="53">
                  <c:v>1966</c:v>
                </c:pt>
                <c:pt idx="54">
                  <c:v>1965</c:v>
                </c:pt>
                <c:pt idx="55">
                  <c:v>1964</c:v>
                </c:pt>
                <c:pt idx="56">
                  <c:v>1963</c:v>
                </c:pt>
                <c:pt idx="57">
                  <c:v>1962</c:v>
                </c:pt>
                <c:pt idx="58">
                  <c:v>1961</c:v>
                </c:pt>
                <c:pt idx="59">
                  <c:v>1960</c:v>
                </c:pt>
                <c:pt idx="60">
                  <c:v>1959</c:v>
                </c:pt>
                <c:pt idx="61">
                  <c:v>1958</c:v>
                </c:pt>
                <c:pt idx="62">
                  <c:v>1957</c:v>
                </c:pt>
                <c:pt idx="63">
                  <c:v>1956</c:v>
                </c:pt>
                <c:pt idx="64">
                  <c:v>1955</c:v>
                </c:pt>
                <c:pt idx="65">
                  <c:v>1954</c:v>
                </c:pt>
                <c:pt idx="66">
                  <c:v>1953</c:v>
                </c:pt>
                <c:pt idx="67">
                  <c:v>1952</c:v>
                </c:pt>
                <c:pt idx="68">
                  <c:v>1951</c:v>
                </c:pt>
                <c:pt idx="69">
                  <c:v>1950</c:v>
                </c:pt>
                <c:pt idx="70">
                  <c:v>1949</c:v>
                </c:pt>
              </c:numCache>
            </c:numRef>
          </c:xVal>
          <c:yVal>
            <c:numRef>
              <c:f>'Série longue syndicalisation'!$B$3:$B$73</c:f>
              <c:numCache>
                <c:formatCode>General</c:formatCode>
                <c:ptCount val="71"/>
                <c:pt idx="0" formatCode="0.0%">
                  <c:v>0.10100000000000001</c:v>
                </c:pt>
                <c:pt idx="3" formatCode="0.0%">
                  <c:v>0.108</c:v>
                </c:pt>
                <c:pt idx="6" formatCode="0.0%">
                  <c:v>0.11</c:v>
                </c:pt>
                <c:pt idx="9" formatCode="0.0%">
                  <c:v>0.108</c:v>
                </c:pt>
                <c:pt idx="11" formatCode="0.0%">
                  <c:v>0.107</c:v>
                </c:pt>
                <c:pt idx="14" formatCode="0.0%">
                  <c:v>0.105</c:v>
                </c:pt>
                <c:pt idx="15" formatCode="0.0%">
                  <c:v>0.105</c:v>
                </c:pt>
                <c:pt idx="16" formatCode="0.0%">
                  <c:v>0.108</c:v>
                </c:pt>
                <c:pt idx="17" formatCode="0.0%">
                  <c:v>0.108</c:v>
                </c:pt>
                <c:pt idx="18" formatCode="0.0%">
                  <c:v>0.108</c:v>
                </c:pt>
                <c:pt idx="19" formatCode="0.0%">
                  <c:v>0.108</c:v>
                </c:pt>
                <c:pt idx="20" formatCode="0.0%">
                  <c:v>0.108</c:v>
                </c:pt>
                <c:pt idx="21" formatCode="0.0%">
                  <c:v>0.105</c:v>
                </c:pt>
                <c:pt idx="22" formatCode="0.0%">
                  <c:v>0.105</c:v>
                </c:pt>
                <c:pt idx="23" formatCode="0.0%">
                  <c:v>0.108</c:v>
                </c:pt>
                <c:pt idx="26" formatCode="0.0%">
                  <c:v>9.3975270479134468E-2</c:v>
                </c:pt>
                <c:pt idx="27" formatCode="0.0%">
                  <c:v>9.551584415584416E-2</c:v>
                </c:pt>
                <c:pt idx="28" formatCode="0.0%">
                  <c:v>9.6737498678507242E-2</c:v>
                </c:pt>
                <c:pt idx="29" formatCode="0.0%">
                  <c:v>9.8015210338775735E-2</c:v>
                </c:pt>
                <c:pt idx="30" formatCode="0.0%">
                  <c:v>0.10156965052448502</c:v>
                </c:pt>
                <c:pt idx="31" formatCode="0.0%">
                  <c:v>0.10560483423882913</c:v>
                </c:pt>
                <c:pt idx="32" formatCode="0.0%">
                  <c:v>0.11132004010248411</c:v>
                </c:pt>
                <c:pt idx="33" formatCode="0.0%">
                  <c:v>0.11524785563105713</c:v>
                </c:pt>
                <c:pt idx="34" formatCode="0.0%">
                  <c:v>0.12594524995801376</c:v>
                </c:pt>
                <c:pt idx="35" formatCode="0.0%">
                  <c:v>0.13693931103790966</c:v>
                </c:pt>
                <c:pt idx="36" formatCode="0.0%">
                  <c:v>0.14569972299168976</c:v>
                </c:pt>
                <c:pt idx="37" formatCode="0.0%">
                  <c:v>0.15479714396413349</c:v>
                </c:pt>
                <c:pt idx="38" formatCode="0.0%">
                  <c:v>0.16173148611806601</c:v>
                </c:pt>
                <c:pt idx="39" formatCode="0.0%">
                  <c:v>0.16578944453674474</c:v>
                </c:pt>
                <c:pt idx="40" formatCode="0.0%">
                  <c:v>0.17324291272929404</c:v>
                </c:pt>
                <c:pt idx="41" formatCode="0.0%">
                  <c:v>0.18500921015908456</c:v>
                </c:pt>
                <c:pt idx="42" formatCode="0.0%">
                  <c:v>0.19140096618357488</c:v>
                </c:pt>
                <c:pt idx="43" formatCode="0.0%">
                  <c:v>0.19133397804198191</c:v>
                </c:pt>
                <c:pt idx="44" formatCode="0.0%">
                  <c:v>0.1987016129032258</c:v>
                </c:pt>
                <c:pt idx="45" formatCode="0.0%">
                  <c:v>0.19519931271477661</c:v>
                </c:pt>
                <c:pt idx="46" formatCode="0.0%">
                  <c:v>0.19838835516739448</c:v>
                </c:pt>
                <c:pt idx="47" formatCode="0.0%">
                  <c:v>0.19491624441132638</c:v>
                </c:pt>
                <c:pt idx="48" formatCode="0.0%">
                  <c:v>0.19534553831231813</c:v>
                </c:pt>
                <c:pt idx="49" formatCode="0.0%">
                  <c:v>0.1965411402157165</c:v>
                </c:pt>
                <c:pt idx="50" formatCode="0.0%">
                  <c:v>0.20026874564239081</c:v>
                </c:pt>
                <c:pt idx="51" formatCode="0.0%">
                  <c:v>0.18300745975657634</c:v>
                </c:pt>
                <c:pt idx="52" formatCode="0.0%">
                  <c:v>0.17020833333333332</c:v>
                </c:pt>
                <c:pt idx="53" formatCode="0.0%">
                  <c:v>0.16855885295098366</c:v>
                </c:pt>
                <c:pt idx="54" formatCode="0.0%">
                  <c:v>0.17307259540432454</c:v>
                </c:pt>
                <c:pt idx="55" formatCode="0.0%">
                  <c:v>0.17603550295857989</c:v>
                </c:pt>
                <c:pt idx="56" formatCode="0.0%">
                  <c:v>0.17936968838526912</c:v>
                </c:pt>
                <c:pt idx="57" formatCode="0.0%">
                  <c:v>0.17085676721934115</c:v>
                </c:pt>
                <c:pt idx="58" formatCode="0.0%">
                  <c:v>0.18107283684249686</c:v>
                </c:pt>
                <c:pt idx="59" formatCode="0.0%">
                  <c:v>0.1765430054932651</c:v>
                </c:pt>
                <c:pt idx="60" formatCode="0.0%">
                  <c:v>0.17210462287104622</c:v>
                </c:pt>
                <c:pt idx="61" formatCode="0.0%">
                  <c:v>0.16784944604644103</c:v>
                </c:pt>
                <c:pt idx="62" formatCode="0.0%">
                  <c:v>0.20313713452536258</c:v>
                </c:pt>
                <c:pt idx="63" formatCode="0.0%">
                  <c:v>0.20961782939653142</c:v>
                </c:pt>
                <c:pt idx="64" formatCode="0.0%">
                  <c:v>0.2055169673368831</c:v>
                </c:pt>
                <c:pt idx="65" formatCode="0.0%">
                  <c:v>0.20344309927360774</c:v>
                </c:pt>
                <c:pt idx="66" formatCode="0.0%">
                  <c:v>0.21892702105004505</c:v>
                </c:pt>
                <c:pt idx="67" formatCode="0.0%">
                  <c:v>0.23076607947562475</c:v>
                </c:pt>
                <c:pt idx="68" formatCode="0.0%">
                  <c:v>0.25406025588113906</c:v>
                </c:pt>
                <c:pt idx="69" formatCode="0.0%">
                  <c:v>0.26714862817707452</c:v>
                </c:pt>
                <c:pt idx="70" formatCode="0.0%">
                  <c:v>0.30085760380402476</c:v>
                </c:pt>
              </c:numCache>
            </c:numRef>
          </c:yVal>
          <c:smooth val="0"/>
          <c:extLst>
            <c:ext xmlns:c16="http://schemas.microsoft.com/office/drawing/2014/chart" uri="{C3380CC4-5D6E-409C-BE32-E72D297353CC}">
              <c16:uniqueId val="{00000000-AE76-4CCE-A840-C434B982EB29}"/>
            </c:ext>
          </c:extLst>
        </c:ser>
        <c:dLbls>
          <c:showLegendKey val="0"/>
          <c:showVal val="0"/>
          <c:showCatName val="0"/>
          <c:showSerName val="0"/>
          <c:showPercent val="0"/>
          <c:showBubbleSize val="0"/>
        </c:dLbls>
        <c:axId val="98011776"/>
        <c:axId val="98022144"/>
      </c:scatterChart>
      <c:valAx>
        <c:axId val="98011776"/>
        <c:scaling>
          <c:orientation val="minMax"/>
          <c:max val="2022"/>
          <c:min val="1945"/>
        </c:scaling>
        <c:delete val="0"/>
        <c:axPos val="b"/>
        <c:numFmt formatCode="General" sourceLinked="1"/>
        <c:majorTickMark val="out"/>
        <c:minorTickMark val="none"/>
        <c:tickLblPos val="nextTo"/>
        <c:crossAx val="98022144"/>
        <c:crosses val="autoZero"/>
        <c:crossBetween val="midCat"/>
        <c:majorUnit val="5"/>
      </c:valAx>
      <c:valAx>
        <c:axId val="98022144"/>
        <c:scaling>
          <c:orientation val="minMax"/>
        </c:scaling>
        <c:delete val="0"/>
        <c:axPos val="l"/>
        <c:majorGridlines/>
        <c:numFmt formatCode="0%" sourceLinked="0"/>
        <c:majorTickMark val="out"/>
        <c:minorTickMark val="none"/>
        <c:tickLblPos val="nextTo"/>
        <c:crossAx val="98011776"/>
        <c:crosses val="autoZero"/>
        <c:crossBetween val="midCat"/>
      </c:valAx>
    </c:plotArea>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et modifiez le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085A00F8-A79D-7546-BC38-BD3D5962B8E9}" type="datetimeFigureOut">
              <a:rPr lang="fr-FR" smtClean="0"/>
              <a:t>24/02/2025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2263DE-9CFE-E545-ACB4-A09F21EC600B}" type="slidenum">
              <a:rPr lang="fr-FR" smtClean="0"/>
              <a:t>‹N°›</a:t>
            </a:fld>
            <a:endParaRPr lang="fr-FR"/>
          </a:p>
        </p:txBody>
      </p:sp>
    </p:spTree>
    <p:extLst>
      <p:ext uri="{BB962C8B-B14F-4D97-AF65-F5344CB8AC3E}">
        <p14:creationId xmlns:p14="http://schemas.microsoft.com/office/powerpoint/2010/main" val="4218248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85A00F8-A79D-7546-BC38-BD3D5962B8E9}" type="datetimeFigureOut">
              <a:rPr lang="fr-FR" smtClean="0"/>
              <a:t>24/02/2025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2263DE-9CFE-E545-ACB4-A09F21EC600B}" type="slidenum">
              <a:rPr lang="fr-FR" smtClean="0"/>
              <a:t>‹N°›</a:t>
            </a:fld>
            <a:endParaRPr lang="fr-FR"/>
          </a:p>
        </p:txBody>
      </p:sp>
    </p:spTree>
    <p:extLst>
      <p:ext uri="{BB962C8B-B14F-4D97-AF65-F5344CB8AC3E}">
        <p14:creationId xmlns:p14="http://schemas.microsoft.com/office/powerpoint/2010/main" val="3230543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85A00F8-A79D-7546-BC38-BD3D5962B8E9}" type="datetimeFigureOut">
              <a:rPr lang="fr-FR" smtClean="0"/>
              <a:t>24/02/2025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2263DE-9CFE-E545-ACB4-A09F21EC600B}" type="slidenum">
              <a:rPr lang="fr-FR" smtClean="0"/>
              <a:t>‹N°›</a:t>
            </a:fld>
            <a:endParaRPr lang="fr-FR"/>
          </a:p>
        </p:txBody>
      </p:sp>
    </p:spTree>
    <p:extLst>
      <p:ext uri="{BB962C8B-B14F-4D97-AF65-F5344CB8AC3E}">
        <p14:creationId xmlns:p14="http://schemas.microsoft.com/office/powerpoint/2010/main" val="820979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85A00F8-A79D-7546-BC38-BD3D5962B8E9}" type="datetimeFigureOut">
              <a:rPr lang="fr-FR" smtClean="0"/>
              <a:t>24/02/2025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2263DE-9CFE-E545-ACB4-A09F21EC600B}" type="slidenum">
              <a:rPr lang="fr-FR" smtClean="0"/>
              <a:t>‹N°›</a:t>
            </a:fld>
            <a:endParaRPr lang="fr-FR"/>
          </a:p>
        </p:txBody>
      </p:sp>
    </p:spTree>
    <p:extLst>
      <p:ext uri="{BB962C8B-B14F-4D97-AF65-F5344CB8AC3E}">
        <p14:creationId xmlns:p14="http://schemas.microsoft.com/office/powerpoint/2010/main" val="1797768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085A00F8-A79D-7546-BC38-BD3D5962B8E9}" type="datetimeFigureOut">
              <a:rPr lang="fr-FR" smtClean="0"/>
              <a:t>24/02/2025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82263DE-9CFE-E545-ACB4-A09F21EC600B}" type="slidenum">
              <a:rPr lang="fr-FR" smtClean="0"/>
              <a:t>‹N°›</a:t>
            </a:fld>
            <a:endParaRPr lang="fr-FR"/>
          </a:p>
        </p:txBody>
      </p:sp>
    </p:spTree>
    <p:extLst>
      <p:ext uri="{BB962C8B-B14F-4D97-AF65-F5344CB8AC3E}">
        <p14:creationId xmlns:p14="http://schemas.microsoft.com/office/powerpoint/2010/main" val="2499694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85A00F8-A79D-7546-BC38-BD3D5962B8E9}" type="datetimeFigureOut">
              <a:rPr lang="fr-FR" smtClean="0"/>
              <a:t>24/02/2025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2263DE-9CFE-E545-ACB4-A09F21EC600B}" type="slidenum">
              <a:rPr lang="fr-FR" smtClean="0"/>
              <a:t>‹N°›</a:t>
            </a:fld>
            <a:endParaRPr lang="fr-FR"/>
          </a:p>
        </p:txBody>
      </p:sp>
    </p:spTree>
    <p:extLst>
      <p:ext uri="{BB962C8B-B14F-4D97-AF65-F5344CB8AC3E}">
        <p14:creationId xmlns:p14="http://schemas.microsoft.com/office/powerpoint/2010/main" val="3343127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85A00F8-A79D-7546-BC38-BD3D5962B8E9}" type="datetimeFigureOut">
              <a:rPr lang="fr-FR" smtClean="0"/>
              <a:t>24/02/2025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82263DE-9CFE-E545-ACB4-A09F21EC600B}" type="slidenum">
              <a:rPr lang="fr-FR" smtClean="0"/>
              <a:t>‹N°›</a:t>
            </a:fld>
            <a:endParaRPr lang="fr-FR"/>
          </a:p>
        </p:txBody>
      </p:sp>
    </p:spTree>
    <p:extLst>
      <p:ext uri="{BB962C8B-B14F-4D97-AF65-F5344CB8AC3E}">
        <p14:creationId xmlns:p14="http://schemas.microsoft.com/office/powerpoint/2010/main" val="858814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085A00F8-A79D-7546-BC38-BD3D5962B8E9}" type="datetimeFigureOut">
              <a:rPr lang="fr-FR" smtClean="0"/>
              <a:t>24/02/2025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82263DE-9CFE-E545-ACB4-A09F21EC600B}" type="slidenum">
              <a:rPr lang="fr-FR" smtClean="0"/>
              <a:t>‹N°›</a:t>
            </a:fld>
            <a:endParaRPr lang="fr-FR"/>
          </a:p>
        </p:txBody>
      </p:sp>
    </p:spTree>
    <p:extLst>
      <p:ext uri="{BB962C8B-B14F-4D97-AF65-F5344CB8AC3E}">
        <p14:creationId xmlns:p14="http://schemas.microsoft.com/office/powerpoint/2010/main" val="3986512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85A00F8-A79D-7546-BC38-BD3D5962B8E9}" type="datetimeFigureOut">
              <a:rPr lang="fr-FR" smtClean="0"/>
              <a:t>24/02/2025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82263DE-9CFE-E545-ACB4-A09F21EC600B}" type="slidenum">
              <a:rPr lang="fr-FR" smtClean="0"/>
              <a:t>‹N°›</a:t>
            </a:fld>
            <a:endParaRPr lang="fr-FR"/>
          </a:p>
        </p:txBody>
      </p:sp>
    </p:spTree>
    <p:extLst>
      <p:ext uri="{BB962C8B-B14F-4D97-AF65-F5344CB8AC3E}">
        <p14:creationId xmlns:p14="http://schemas.microsoft.com/office/powerpoint/2010/main" val="2007702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85A00F8-A79D-7546-BC38-BD3D5962B8E9}" type="datetimeFigureOut">
              <a:rPr lang="fr-FR" smtClean="0"/>
              <a:t>24/02/2025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2263DE-9CFE-E545-ACB4-A09F21EC600B}" type="slidenum">
              <a:rPr lang="fr-FR" smtClean="0"/>
              <a:t>‹N°›</a:t>
            </a:fld>
            <a:endParaRPr lang="fr-FR"/>
          </a:p>
        </p:txBody>
      </p:sp>
    </p:spTree>
    <p:extLst>
      <p:ext uri="{BB962C8B-B14F-4D97-AF65-F5344CB8AC3E}">
        <p14:creationId xmlns:p14="http://schemas.microsoft.com/office/powerpoint/2010/main" val="4294250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85A00F8-A79D-7546-BC38-BD3D5962B8E9}" type="datetimeFigureOut">
              <a:rPr lang="fr-FR" smtClean="0"/>
              <a:t>24/02/2025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82263DE-9CFE-E545-ACB4-A09F21EC600B}" type="slidenum">
              <a:rPr lang="fr-FR" smtClean="0"/>
              <a:t>‹N°›</a:t>
            </a:fld>
            <a:endParaRPr lang="fr-FR"/>
          </a:p>
        </p:txBody>
      </p:sp>
    </p:spTree>
    <p:extLst>
      <p:ext uri="{BB962C8B-B14F-4D97-AF65-F5344CB8AC3E}">
        <p14:creationId xmlns:p14="http://schemas.microsoft.com/office/powerpoint/2010/main" val="1109442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5A00F8-A79D-7546-BC38-BD3D5962B8E9}" type="datetimeFigureOut">
              <a:rPr lang="fr-FR" smtClean="0"/>
              <a:t>24/02/2025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2263DE-9CFE-E545-ACB4-A09F21EC600B}" type="slidenum">
              <a:rPr lang="fr-FR" smtClean="0"/>
              <a:t>‹N°›</a:t>
            </a:fld>
            <a:endParaRPr lang="fr-FR"/>
          </a:p>
        </p:txBody>
      </p:sp>
    </p:spTree>
    <p:extLst>
      <p:ext uri="{BB962C8B-B14F-4D97-AF65-F5344CB8AC3E}">
        <p14:creationId xmlns:p14="http://schemas.microsoft.com/office/powerpoint/2010/main" val="2934135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51751"/>
            <a:ext cx="7772400" cy="2948700"/>
          </a:xfrm>
        </p:spPr>
        <p:txBody>
          <a:bodyPr/>
          <a:lstStyle/>
          <a:p>
            <a:r>
              <a:rPr lang="fr-FR" dirty="0"/>
              <a:t>Le syndicalisme en France</a:t>
            </a:r>
          </a:p>
        </p:txBody>
      </p:sp>
      <p:sp>
        <p:nvSpPr>
          <p:cNvPr id="3" name="Sous-titre 2"/>
          <p:cNvSpPr>
            <a:spLocks noGrp="1"/>
          </p:cNvSpPr>
          <p:nvPr>
            <p:ph type="subTitle" idx="1"/>
          </p:nvPr>
        </p:nvSpPr>
        <p:spPr/>
        <p:txBody>
          <a:bodyPr/>
          <a:lstStyle/>
          <a:p>
            <a:r>
              <a:rPr lang="fr-FR" dirty="0"/>
              <a:t>Séance 6 </a:t>
            </a:r>
            <a:br>
              <a:rPr lang="fr-FR" dirty="0"/>
            </a:br>
            <a:r>
              <a:rPr lang="fr-FR" dirty="0"/>
              <a:t>Sociologie du travail</a:t>
            </a:r>
          </a:p>
        </p:txBody>
      </p:sp>
    </p:spTree>
    <p:extLst>
      <p:ext uri="{BB962C8B-B14F-4D97-AF65-F5344CB8AC3E}">
        <p14:creationId xmlns:p14="http://schemas.microsoft.com/office/powerpoint/2010/main" val="2898909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organisations patronales </a:t>
            </a:r>
          </a:p>
        </p:txBody>
      </p:sp>
      <p:sp>
        <p:nvSpPr>
          <p:cNvPr id="3" name="Espace réservé du contenu 2"/>
          <p:cNvSpPr>
            <a:spLocks noGrp="1"/>
          </p:cNvSpPr>
          <p:nvPr>
            <p:ph idx="1"/>
          </p:nvPr>
        </p:nvSpPr>
        <p:spPr>
          <a:xfrm>
            <a:off x="457200" y="1600200"/>
            <a:ext cx="8229600" cy="4999419"/>
          </a:xfrm>
        </p:spPr>
        <p:txBody>
          <a:bodyPr>
            <a:normAutofit fontScale="62500" lnSpcReduction="20000"/>
          </a:bodyPr>
          <a:lstStyle/>
          <a:p>
            <a:pPr lvl="0"/>
            <a:r>
              <a:rPr lang="fr-FR" dirty="0"/>
              <a:t>Les organisations interprofessionnelles (MEDEF, CPME, UPA)</a:t>
            </a:r>
          </a:p>
          <a:p>
            <a:pPr marL="0" lvl="0" indent="0">
              <a:buNone/>
            </a:pPr>
            <a:endParaRPr lang="fr-FR" dirty="0"/>
          </a:p>
          <a:p>
            <a:pPr lvl="0"/>
            <a:r>
              <a:rPr lang="fr-FR" dirty="0"/>
              <a:t>Les fédérations de syndicats (sectorielles et rattachées à une voire des organisations professionnelles).</a:t>
            </a:r>
          </a:p>
          <a:p>
            <a:pPr lvl="1">
              <a:buFontTx/>
              <a:buChar char="-"/>
            </a:pPr>
            <a:r>
              <a:rPr lang="fr-FR" dirty="0"/>
              <a:t>Celles qui sont liées au MEDEF sont : la FBF (banque) ; la FFB (bâtiment) ; la FFSA (assurances) ; FCD (distribution) ; FEFIS (santé) ; FNTP (travaux publics) ; UFE (électricité) ; SYNTEC (ingénierie) ; etc.</a:t>
            </a:r>
          </a:p>
          <a:p>
            <a:pPr lvl="1">
              <a:buFontTx/>
              <a:buChar char="-"/>
            </a:pPr>
            <a:r>
              <a:rPr lang="fr-FR" dirty="0"/>
              <a:t>Celles qui sont rattachées à la CGPME sont : Ania (alimentaires) ; FNTR (transports routiers), CNPA (automobiles) ; casinos de France ; débitants de tabac ; FHP hospitalisation privée ; Fédération de la plasturgie ; etc. </a:t>
            </a:r>
          </a:p>
          <a:p>
            <a:pPr lvl="1">
              <a:buFontTx/>
              <a:buChar char="-"/>
            </a:pPr>
            <a:r>
              <a:rPr lang="fr-FR" dirty="0"/>
              <a:t>Celles qui sont liées à la foi au MEDEF et à la foi à la CGPME : FFB Bâtiment ; UIMM métallurgie ; Prisme (travail temporaire) ; FIEEC (électronique)</a:t>
            </a:r>
          </a:p>
          <a:p>
            <a:pPr lvl="1">
              <a:buFontTx/>
              <a:buChar char="-"/>
            </a:pPr>
            <a:r>
              <a:rPr lang="fr-FR" dirty="0"/>
              <a:t>Pour l’UPA : CAPEB (artisanat et petites entreprises du bâtiment) ; CNAMS (artisanat, métiers et services) ; CNAD (alimentation en détail)</a:t>
            </a:r>
          </a:p>
          <a:p>
            <a:pPr marL="457200" lvl="1" indent="0">
              <a:buNone/>
            </a:pPr>
            <a:endParaRPr lang="fr-FR" dirty="0"/>
          </a:p>
          <a:p>
            <a:r>
              <a:rPr lang="fr-FR" dirty="0"/>
              <a:t>Le syndicat professionnel : ils sont multiples, là encore ce sont des syndicats sectoriels mais « spécialisés » par exemple : syndicat de l’éclairage, etc. </a:t>
            </a:r>
          </a:p>
          <a:p>
            <a:pPr marL="0" indent="0">
              <a:buNone/>
            </a:pPr>
            <a:endParaRPr lang="fr-FR" dirty="0"/>
          </a:p>
          <a:p>
            <a:pPr lvl="0"/>
            <a:endParaRPr lang="fr-FR" dirty="0"/>
          </a:p>
          <a:p>
            <a:pPr lvl="0"/>
            <a:endParaRPr lang="fr-FR" dirty="0"/>
          </a:p>
          <a:p>
            <a:pPr marL="0" indent="0">
              <a:buNone/>
            </a:pPr>
            <a:endParaRPr lang="fr-FR" dirty="0"/>
          </a:p>
        </p:txBody>
      </p:sp>
    </p:spTree>
    <p:extLst>
      <p:ext uri="{BB962C8B-B14F-4D97-AF65-F5344CB8AC3E}">
        <p14:creationId xmlns:p14="http://schemas.microsoft.com/office/powerpoint/2010/main" val="383406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8686800" cy="1143000"/>
          </a:xfrm>
        </p:spPr>
        <p:txBody>
          <a:bodyPr>
            <a:normAutofit fontScale="90000"/>
          </a:bodyPr>
          <a:lstStyle/>
          <a:p>
            <a:r>
              <a:rPr lang="fr-FR" dirty="0"/>
              <a:t>Le syndicalisme français : Grands repères</a:t>
            </a:r>
          </a:p>
        </p:txBody>
      </p:sp>
      <p:sp>
        <p:nvSpPr>
          <p:cNvPr id="3" name="Espace réservé du contenu 2"/>
          <p:cNvSpPr>
            <a:spLocks noGrp="1"/>
          </p:cNvSpPr>
          <p:nvPr>
            <p:ph idx="1"/>
          </p:nvPr>
        </p:nvSpPr>
        <p:spPr>
          <a:xfrm>
            <a:off x="457200" y="1600200"/>
            <a:ext cx="8229600" cy="4937158"/>
          </a:xfrm>
        </p:spPr>
        <p:txBody>
          <a:bodyPr>
            <a:normAutofit fontScale="55000" lnSpcReduction="20000"/>
          </a:bodyPr>
          <a:lstStyle/>
          <a:p>
            <a:r>
              <a:rPr lang="fr-FR" dirty="0"/>
              <a:t>En 2019, </a:t>
            </a:r>
            <a:r>
              <a:rPr lang="fr-FR" b="1" dirty="0"/>
              <a:t>10,3 % des salariés adhèrent à une organisation syndicale</a:t>
            </a:r>
            <a:r>
              <a:rPr lang="fr-FR" dirty="0"/>
              <a:t>. </a:t>
            </a:r>
          </a:p>
          <a:p>
            <a:pPr marL="400050" lvl="1" indent="0">
              <a:buNone/>
            </a:pPr>
            <a:r>
              <a:rPr lang="fr-FR" dirty="0"/>
              <a:t>- Les salariés de la</a:t>
            </a:r>
            <a:r>
              <a:rPr lang="fr-FR" b="1" dirty="0"/>
              <a:t> fonction publique sont deux fois plus syndiqués (18,4%) que ceux du secteur marchand et associatif (7,8%) &gt; sécurité/défense (police/pénitentiaire++ / éducation-recherche+)</a:t>
            </a:r>
            <a:endParaRPr lang="fr-FR" dirty="0"/>
          </a:p>
          <a:p>
            <a:pPr marL="400050" lvl="1" indent="0">
              <a:buNone/>
            </a:pPr>
            <a:r>
              <a:rPr lang="fr-FR" dirty="0"/>
              <a:t>- Le niveau de syndicalisation est plus élevé dans la fonction publique d’État (24%) que dans la fonction publique territoriale (16%) et hospitalière (16,9%).</a:t>
            </a:r>
          </a:p>
          <a:p>
            <a:r>
              <a:rPr lang="fr-FR" dirty="0"/>
              <a:t>Dans le secteur marchand et associatif, les transports connaissent le taux d’adhésion le plus élevé (16,5 %). Ce sont les salariés des professions intermédiaires (8,9%) et les ouvriers (8,4%) qui adhérent le plus à une organisation syndicale dans les entreprises et les associations </a:t>
            </a:r>
          </a:p>
          <a:p>
            <a:r>
              <a:rPr lang="fr-FR" b="1" dirty="0"/>
              <a:t>Inverse </a:t>
            </a:r>
            <a:r>
              <a:rPr lang="fr-FR" dirty="0"/>
              <a:t>dans la fonction publique : plus d’un cadre sur cinq (20,8%) et PI (18%)</a:t>
            </a:r>
          </a:p>
          <a:p>
            <a:r>
              <a:rPr lang="fr-FR" b="1" dirty="0"/>
              <a:t>La syndicalisation est associée à la stabilité de l’emploi</a:t>
            </a:r>
            <a:r>
              <a:rPr lang="fr-FR" dirty="0"/>
              <a:t>. La propension à se syndiquer est très faible parmi les salariés en CDD (moins de </a:t>
            </a:r>
            <a:r>
              <a:rPr lang="fr-FR" b="1" dirty="0"/>
              <a:t>1,6%</a:t>
            </a:r>
            <a:r>
              <a:rPr lang="fr-FR" dirty="0"/>
              <a:t>) et les tps partiels (</a:t>
            </a:r>
            <a:r>
              <a:rPr lang="fr-FR" b="1" dirty="0"/>
              <a:t>5,2%</a:t>
            </a:r>
            <a:r>
              <a:rPr lang="fr-FR" dirty="0"/>
              <a:t>) versus 9% parmi l</a:t>
            </a:r>
            <a:r>
              <a:rPr lang="fr-FR" b="1" dirty="0"/>
              <a:t>es salariés qui travaillent en CDI.</a:t>
            </a:r>
            <a:endParaRPr lang="fr-FR" dirty="0"/>
          </a:p>
          <a:p>
            <a:r>
              <a:rPr lang="fr-FR" dirty="0"/>
              <a:t>Les salariés syndiqués sont </a:t>
            </a:r>
            <a:r>
              <a:rPr lang="fr-FR" b="1" dirty="0"/>
              <a:t>un peu plus âgés que la moyenne et les hommes déclarent adhérer à une organisation syndicale un peu plus souvent </a:t>
            </a:r>
            <a:r>
              <a:rPr lang="fr-FR" dirty="0"/>
              <a:t>(11 %) que les femmes (9,5 %).</a:t>
            </a:r>
          </a:p>
          <a:p>
            <a:r>
              <a:rPr lang="fr-FR" b="1" dirty="0"/>
              <a:t>Moins satisfaits des relations de travail </a:t>
            </a:r>
            <a:r>
              <a:rPr lang="fr-FR" dirty="0"/>
              <a:t>que leurs collègues non syndiqués, 40 % des </a:t>
            </a:r>
            <a:r>
              <a:rPr lang="fr-FR" b="1" dirty="0"/>
              <a:t>adhérents à une organisation syndicale évoquent l’existence de tensions avec leurs supérieurs</a:t>
            </a:r>
            <a:r>
              <a:rPr lang="fr-FR" dirty="0"/>
              <a:t>, contre 28 % de l’ensemble des salariés.</a:t>
            </a:r>
          </a:p>
        </p:txBody>
      </p:sp>
    </p:spTree>
    <p:extLst>
      <p:ext uri="{BB962C8B-B14F-4D97-AF65-F5344CB8AC3E}">
        <p14:creationId xmlns:p14="http://schemas.microsoft.com/office/powerpoint/2010/main" val="1169902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A5E8FC-B085-43EB-8C9F-E24253B8B457}"/>
              </a:ext>
            </a:extLst>
          </p:cNvPr>
          <p:cNvSpPr>
            <a:spLocks noGrp="1"/>
          </p:cNvSpPr>
          <p:nvPr>
            <p:ph type="title"/>
          </p:nvPr>
        </p:nvSpPr>
        <p:spPr>
          <a:xfrm>
            <a:off x="457200" y="148590"/>
            <a:ext cx="8229600" cy="1531620"/>
          </a:xfrm>
        </p:spPr>
        <p:txBody>
          <a:bodyPr>
            <a:normAutofit/>
          </a:bodyPr>
          <a:lstStyle/>
          <a:p>
            <a:r>
              <a:rPr lang="en-US" sz="4000" dirty="0"/>
              <a:t>La </a:t>
            </a:r>
            <a:r>
              <a:rPr lang="en-US" sz="4000" dirty="0" err="1"/>
              <a:t>syndicalisation</a:t>
            </a:r>
            <a:r>
              <a:rPr lang="en-US" sz="4000" dirty="0"/>
              <a:t> des </a:t>
            </a:r>
            <a:r>
              <a:rPr lang="en-US" sz="4000" dirty="0" err="1"/>
              <a:t>salariés</a:t>
            </a:r>
            <a:r>
              <a:rPr lang="en-US" sz="4000" dirty="0"/>
              <a:t> </a:t>
            </a:r>
            <a:r>
              <a:rPr lang="en-US" sz="4000" dirty="0" err="1"/>
              <a:t>en</a:t>
            </a:r>
            <a:r>
              <a:rPr lang="en-US" sz="4000" dirty="0"/>
              <a:t> France </a:t>
            </a:r>
            <a:r>
              <a:rPr lang="en-US" sz="4000" dirty="0" err="1"/>
              <a:t>depuis</a:t>
            </a:r>
            <a:r>
              <a:rPr lang="en-US" sz="4000" dirty="0"/>
              <a:t> 1949</a:t>
            </a:r>
            <a:endParaRPr lang="fr-FR" dirty="0"/>
          </a:p>
        </p:txBody>
      </p:sp>
      <p:graphicFrame>
        <p:nvGraphicFramePr>
          <p:cNvPr id="4" name="Espace réservé du contenu 3">
            <a:extLst>
              <a:ext uri="{FF2B5EF4-FFF2-40B4-BE49-F238E27FC236}">
                <a16:creationId xmlns:a16="http://schemas.microsoft.com/office/drawing/2014/main" id="{00000000-0008-0000-0400-000003000000}"/>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05169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a:extLst>
              <a:ext uri="{FF2B5EF4-FFF2-40B4-BE49-F238E27FC236}">
                <a16:creationId xmlns:a16="http://schemas.microsoft.com/office/drawing/2014/main" id="{AF2DBE00-4471-474B-A9BA-71655F3C8167}"/>
              </a:ext>
            </a:extLst>
          </p:cNvPr>
          <p:cNvPicPr>
            <a:picLocks noGrp="1" noChangeAspect="1"/>
          </p:cNvPicPr>
          <p:nvPr>
            <p:ph idx="1"/>
          </p:nvPr>
        </p:nvPicPr>
        <p:blipFill>
          <a:blip r:embed="rId2"/>
          <a:stretch>
            <a:fillRect/>
          </a:stretch>
        </p:blipFill>
        <p:spPr>
          <a:xfrm>
            <a:off x="603261" y="588447"/>
            <a:ext cx="8088351" cy="5162332"/>
          </a:xfrm>
          <a:prstGeom prst="rect">
            <a:avLst/>
          </a:prstGeom>
        </p:spPr>
      </p:pic>
    </p:spTree>
    <p:extLst>
      <p:ext uri="{BB962C8B-B14F-4D97-AF65-F5344CB8AC3E}">
        <p14:creationId xmlns:p14="http://schemas.microsoft.com/office/powerpoint/2010/main" val="613574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syndicats de salariés</a:t>
            </a:r>
          </a:p>
        </p:txBody>
      </p:sp>
      <p:sp>
        <p:nvSpPr>
          <p:cNvPr id="3" name="Espace réservé du contenu 2"/>
          <p:cNvSpPr>
            <a:spLocks noGrp="1"/>
          </p:cNvSpPr>
          <p:nvPr>
            <p:ph idx="1"/>
          </p:nvPr>
        </p:nvSpPr>
        <p:spPr>
          <a:xfrm>
            <a:off x="457200" y="1600200"/>
            <a:ext cx="8229600" cy="5017572"/>
          </a:xfrm>
        </p:spPr>
        <p:txBody>
          <a:bodyPr>
            <a:normAutofit fontScale="55000" lnSpcReduction="20000"/>
          </a:bodyPr>
          <a:lstStyle/>
          <a:p>
            <a:pPr marL="0" lvl="0" indent="0">
              <a:buNone/>
            </a:pPr>
            <a:r>
              <a:rPr lang="fr-FR" dirty="0"/>
              <a:t>CINQ syndicats représentatifs dans le privé + 3 dans le public (suite réforme 2009)</a:t>
            </a:r>
          </a:p>
          <a:p>
            <a:pPr lvl="0"/>
            <a:r>
              <a:rPr lang="fr-FR" dirty="0"/>
              <a:t>CFDT : Confédération Française Démocratique du Travail : 450.000 adhérents, 31% de la représentativité officielle</a:t>
            </a:r>
          </a:p>
          <a:p>
            <a:pPr lvl="0"/>
            <a:r>
              <a:rPr lang="fr-FR" dirty="0"/>
              <a:t>CGT : Confédération Générale du Travail : 525.000 adhérents, 27% de la représentativité officielle</a:t>
            </a:r>
          </a:p>
          <a:p>
            <a:pPr lvl="0"/>
            <a:r>
              <a:rPr lang="fr-FR" dirty="0"/>
              <a:t>CGT-FO (FO) : Confédération générale du travail : Force Ouvrière : 310.000 adhérents, 18% de la représentativité officielle</a:t>
            </a:r>
          </a:p>
          <a:p>
            <a:pPr lvl="0"/>
            <a:r>
              <a:rPr lang="fr-FR" dirty="0"/>
              <a:t>CFTC : Confédération Française des Travailleurs Chrétiens : 105.000 adhérents, 11% de la représentativité officielle</a:t>
            </a:r>
          </a:p>
          <a:p>
            <a:pPr lvl="0"/>
            <a:r>
              <a:rPr lang="fr-FR" dirty="0"/>
              <a:t>CFE-CGC : Confédération Française de l’Encadrement : 80.000 adhérents, 14% de la représentativité officielle</a:t>
            </a:r>
          </a:p>
          <a:p>
            <a:pPr lvl="0"/>
            <a:endParaRPr lang="fr-FR" dirty="0"/>
          </a:p>
          <a:p>
            <a:pPr lvl="0"/>
            <a:r>
              <a:rPr lang="fr-FR" i="1" dirty="0"/>
              <a:t>UNSA : Union Syndicale des Syndicats Autonomes : 135.000 adhérents, fonction publique</a:t>
            </a:r>
          </a:p>
          <a:p>
            <a:pPr lvl="0"/>
            <a:r>
              <a:rPr lang="fr-FR" i="1" dirty="0"/>
              <a:t>FSU : Fédération Syndicale Unitaire : 120.000 adhérents, fonction publique</a:t>
            </a:r>
          </a:p>
          <a:p>
            <a:pPr lvl="0"/>
            <a:r>
              <a:rPr lang="fr-FR" i="1" dirty="0"/>
              <a:t>Solidaires : Union syndicale solidaire : 80.000 adhérents, fonction publique</a:t>
            </a:r>
          </a:p>
          <a:p>
            <a:pPr lvl="0"/>
            <a:endParaRPr lang="fr-FR" i="1" dirty="0"/>
          </a:p>
          <a:p>
            <a:pPr marL="0" indent="0">
              <a:buNone/>
            </a:pPr>
            <a:r>
              <a:rPr lang="fr-FR" b="1" i="1" dirty="0"/>
              <a:t>Rôle du syndicat en FRANCE : il protège l’ensemble des travailleur/</a:t>
            </a:r>
            <a:r>
              <a:rPr lang="fr-FR" b="1" i="1" dirty="0" err="1"/>
              <a:t>euses</a:t>
            </a:r>
            <a:r>
              <a:rPr lang="fr-FR" b="1" i="1" dirty="0"/>
              <a:t>, syndiqué.es ou non</a:t>
            </a:r>
          </a:p>
        </p:txBody>
      </p:sp>
    </p:spTree>
    <p:extLst>
      <p:ext uri="{BB962C8B-B14F-4D97-AF65-F5344CB8AC3E}">
        <p14:creationId xmlns:p14="http://schemas.microsoft.com/office/powerpoint/2010/main" val="1356066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598672-70F8-4D1D-AE30-6182D2346CDB}"/>
              </a:ext>
            </a:extLst>
          </p:cNvPr>
          <p:cNvSpPr>
            <a:spLocks noGrp="1"/>
          </p:cNvSpPr>
          <p:nvPr>
            <p:ph type="title"/>
          </p:nvPr>
        </p:nvSpPr>
        <p:spPr>
          <a:xfrm>
            <a:off x="457200" y="274637"/>
            <a:ext cx="8229600" cy="764891"/>
          </a:xfrm>
        </p:spPr>
        <p:txBody>
          <a:bodyPr>
            <a:normAutofit/>
          </a:bodyPr>
          <a:lstStyle/>
          <a:p>
            <a:r>
              <a:rPr lang="fr-FR" sz="2000" dirty="0"/>
              <a:t>Les deux grandes traditions syndicales en France. </a:t>
            </a:r>
            <a:br>
              <a:rPr lang="fr-FR" sz="2000" dirty="0"/>
            </a:br>
            <a:r>
              <a:rPr lang="fr-FR" sz="2000" dirty="0"/>
              <a:t>Mouvement ouvrier 				Syndicalisme chrétien</a:t>
            </a:r>
            <a:endParaRPr lang="fr-FR" sz="800" dirty="0"/>
          </a:p>
        </p:txBody>
      </p:sp>
      <p:pic>
        <p:nvPicPr>
          <p:cNvPr id="4" name="Espace réservé du contenu 3">
            <a:extLst>
              <a:ext uri="{FF2B5EF4-FFF2-40B4-BE49-F238E27FC236}">
                <a16:creationId xmlns:a16="http://schemas.microsoft.com/office/drawing/2014/main" id="{115C6639-955B-4D4C-9467-0FC17E787409}"/>
              </a:ext>
            </a:extLst>
          </p:cNvPr>
          <p:cNvPicPr>
            <a:picLocks noGrp="1" noChangeAspect="1"/>
          </p:cNvPicPr>
          <p:nvPr>
            <p:ph idx="1"/>
          </p:nvPr>
        </p:nvPicPr>
        <p:blipFill>
          <a:blip r:embed="rId2"/>
          <a:stretch>
            <a:fillRect/>
          </a:stretch>
        </p:blipFill>
        <p:spPr>
          <a:xfrm>
            <a:off x="4817445" y="1177081"/>
            <a:ext cx="4110992" cy="4870554"/>
          </a:xfrm>
          <a:prstGeom prst="rect">
            <a:avLst/>
          </a:prstGeom>
        </p:spPr>
      </p:pic>
      <p:pic>
        <p:nvPicPr>
          <p:cNvPr id="5" name="Image 4">
            <a:extLst>
              <a:ext uri="{FF2B5EF4-FFF2-40B4-BE49-F238E27FC236}">
                <a16:creationId xmlns:a16="http://schemas.microsoft.com/office/drawing/2014/main" id="{3FBC1D1E-4294-463E-8F94-03D29191701A}"/>
              </a:ext>
            </a:extLst>
          </p:cNvPr>
          <p:cNvPicPr>
            <a:picLocks noChangeAspect="1"/>
          </p:cNvPicPr>
          <p:nvPr/>
        </p:nvPicPr>
        <p:blipFill>
          <a:blip r:embed="rId3"/>
          <a:stretch>
            <a:fillRect/>
          </a:stretch>
        </p:blipFill>
        <p:spPr>
          <a:xfrm>
            <a:off x="337487" y="1177081"/>
            <a:ext cx="3989070" cy="4870554"/>
          </a:xfrm>
          <a:prstGeom prst="rect">
            <a:avLst/>
          </a:prstGeom>
        </p:spPr>
      </p:pic>
    </p:spTree>
    <p:extLst>
      <p:ext uri="{BB962C8B-B14F-4D97-AF65-F5344CB8AC3E}">
        <p14:creationId xmlns:p14="http://schemas.microsoft.com/office/powerpoint/2010/main" val="4103881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78777"/>
          </a:xfrm>
        </p:spPr>
        <p:txBody>
          <a:bodyPr>
            <a:normAutofit fontScale="90000"/>
          </a:bodyPr>
          <a:lstStyle/>
          <a:p>
            <a:r>
              <a:rPr lang="fr-FR" dirty="0"/>
              <a:t>Les syndicats d’employeurs ou patronaux</a:t>
            </a:r>
          </a:p>
        </p:txBody>
      </p:sp>
      <p:sp>
        <p:nvSpPr>
          <p:cNvPr id="3" name="Espace réservé du contenu 2"/>
          <p:cNvSpPr>
            <a:spLocks noGrp="1"/>
          </p:cNvSpPr>
          <p:nvPr>
            <p:ph idx="1"/>
          </p:nvPr>
        </p:nvSpPr>
        <p:spPr>
          <a:xfrm>
            <a:off x="457200" y="1568918"/>
            <a:ext cx="8229600" cy="4557245"/>
          </a:xfrm>
        </p:spPr>
        <p:txBody>
          <a:bodyPr/>
          <a:lstStyle/>
          <a:p>
            <a:pPr marL="0" indent="0" algn="ctr">
              <a:buNone/>
            </a:pPr>
            <a:r>
              <a:rPr lang="fr-FR" i="1" dirty="0"/>
              <a:t>TROIS organisations représentatives</a:t>
            </a:r>
          </a:p>
          <a:p>
            <a:pPr marL="0" indent="0" algn="ctr">
              <a:buNone/>
            </a:pPr>
            <a:endParaRPr lang="fr-FR" i="1" dirty="0"/>
          </a:p>
          <a:p>
            <a:r>
              <a:rPr lang="fr-FR" dirty="0"/>
              <a:t>MEDEF (Mouvement des entreprises de France, ex CNPF)</a:t>
            </a:r>
          </a:p>
          <a:p>
            <a:r>
              <a:rPr lang="fr-FR" dirty="0"/>
              <a:t>CPME (Confédération des Petites et Moyennes Entreprises, ex CGPME) </a:t>
            </a:r>
          </a:p>
          <a:p>
            <a:r>
              <a:rPr lang="fr-FR" dirty="0"/>
              <a:t>UPA (Union Professionnelle des Artisans)</a:t>
            </a:r>
          </a:p>
          <a:p>
            <a:endParaRPr lang="fr-FR" dirty="0"/>
          </a:p>
        </p:txBody>
      </p:sp>
    </p:spTree>
    <p:extLst>
      <p:ext uri="{BB962C8B-B14F-4D97-AF65-F5344CB8AC3E}">
        <p14:creationId xmlns:p14="http://schemas.microsoft.com/office/powerpoint/2010/main" val="1459662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6943"/>
            <a:ext cx="8229600" cy="924084"/>
          </a:xfrm>
        </p:spPr>
        <p:txBody>
          <a:bodyPr/>
          <a:lstStyle/>
          <a:p>
            <a:r>
              <a:rPr lang="fr-FR" dirty="0"/>
              <a:t>Formes du syndicalisme (salarié)</a:t>
            </a:r>
          </a:p>
        </p:txBody>
      </p:sp>
      <p:sp>
        <p:nvSpPr>
          <p:cNvPr id="3" name="Espace réservé du contenu 2"/>
          <p:cNvSpPr>
            <a:spLocks noGrp="1"/>
          </p:cNvSpPr>
          <p:nvPr>
            <p:ph idx="1"/>
          </p:nvPr>
        </p:nvSpPr>
        <p:spPr>
          <a:xfrm>
            <a:off x="457200" y="1008187"/>
            <a:ext cx="8532242" cy="5527367"/>
          </a:xfrm>
        </p:spPr>
        <p:txBody>
          <a:bodyPr>
            <a:normAutofit fontScale="70000" lnSpcReduction="20000"/>
          </a:bodyPr>
          <a:lstStyle/>
          <a:p>
            <a:pPr lvl="0" algn="just"/>
            <a:r>
              <a:rPr lang="fr-FR" dirty="0"/>
              <a:t>T</a:t>
            </a:r>
            <a:r>
              <a:rPr lang="fr-FR" b="1" dirty="0"/>
              <a:t>ype anarcho-syndicaliste</a:t>
            </a:r>
            <a:r>
              <a:rPr lang="fr-FR" dirty="0"/>
              <a:t> (dominant dans les pays latins). Mouvement syndical développé en dehors des partis ou contre eux. C’est souvent un syndicalisme dit d’opposition et souvent très divisé. France ; Italie ; Espagne (syndicats interdits s/s dictature).</a:t>
            </a:r>
          </a:p>
          <a:p>
            <a:pPr marL="0" lvl="0" indent="0" algn="just">
              <a:buNone/>
            </a:pPr>
            <a:endParaRPr lang="fr-FR" dirty="0"/>
          </a:p>
          <a:p>
            <a:pPr lvl="0" algn="just"/>
            <a:r>
              <a:rPr lang="fr-FR" dirty="0"/>
              <a:t>T</a:t>
            </a:r>
            <a:r>
              <a:rPr lang="fr-FR" b="1" dirty="0"/>
              <a:t>ype anglo-saxon :</a:t>
            </a:r>
            <a:r>
              <a:rPr lang="fr-FR" dirty="0"/>
              <a:t> syndicalisme ancien, fondé d’abord sur le métier ; donne naissance à un mouvement politique, le parti vient prolonger le syndicat qui a donc précédé. Par exemple : le Parti travailliste anglais, </a:t>
            </a:r>
            <a:r>
              <a:rPr lang="fr-FR" dirty="0" err="1"/>
              <a:t>scandinavie</a:t>
            </a:r>
            <a:r>
              <a:rPr lang="fr-FR" dirty="0"/>
              <a:t> idem. En revanche le syndicalisme aux Etats-Unis est peu politisé (pas de corps doctrinaires ancien comme dans le cas de l’Angleterre) il y existe aussi un syndicalisme d’affaire (avantages matériels).</a:t>
            </a:r>
          </a:p>
          <a:p>
            <a:pPr marL="0" lvl="0" indent="0" algn="just">
              <a:buNone/>
            </a:pPr>
            <a:endParaRPr lang="fr-FR" dirty="0"/>
          </a:p>
          <a:p>
            <a:pPr lvl="0" algn="just"/>
            <a:r>
              <a:rPr lang="fr-FR" dirty="0"/>
              <a:t>Le </a:t>
            </a:r>
            <a:r>
              <a:rPr lang="fr-FR" b="1" dirty="0"/>
              <a:t>type social-démocrate</a:t>
            </a:r>
            <a:r>
              <a:rPr lang="fr-FR" dirty="0"/>
              <a:t> (Allemagne et Scandinavie). Ce sont des cas où c’est le cadre politique qui a généré le mouvement syndical ; articulation très forte entre le parti au pouvoir et le syndicat ; les syndicats y ont beaucoup de prérogatives de services (assurances, mutuelles, etc.) ce qui explique en partie que leur taux de syndicalisation soient plus élevés que dans les pays latins. </a:t>
            </a:r>
          </a:p>
          <a:p>
            <a:endParaRPr lang="fr-FR" dirty="0"/>
          </a:p>
        </p:txBody>
      </p:sp>
    </p:spTree>
    <p:extLst>
      <p:ext uri="{BB962C8B-B14F-4D97-AF65-F5344CB8AC3E}">
        <p14:creationId xmlns:p14="http://schemas.microsoft.com/office/powerpoint/2010/main" val="601622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87166"/>
            <a:ext cx="8532714" cy="798358"/>
          </a:xfrm>
        </p:spPr>
        <p:txBody>
          <a:bodyPr>
            <a:normAutofit/>
          </a:bodyPr>
          <a:lstStyle/>
          <a:p>
            <a:r>
              <a:rPr lang="fr-FR" sz="3000" dirty="0"/>
              <a:t>Grands repères sur l’organisation du patronat français</a:t>
            </a:r>
          </a:p>
        </p:txBody>
      </p:sp>
      <p:sp>
        <p:nvSpPr>
          <p:cNvPr id="3" name="Espace réservé du contenu 2"/>
          <p:cNvSpPr>
            <a:spLocks noGrp="1"/>
          </p:cNvSpPr>
          <p:nvPr>
            <p:ph idx="1"/>
          </p:nvPr>
        </p:nvSpPr>
        <p:spPr>
          <a:xfrm>
            <a:off x="0" y="762266"/>
            <a:ext cx="9144000" cy="5575431"/>
          </a:xfrm>
        </p:spPr>
        <p:txBody>
          <a:bodyPr>
            <a:normAutofit fontScale="47500" lnSpcReduction="20000"/>
          </a:bodyPr>
          <a:lstStyle/>
          <a:p>
            <a:pPr lvl="0" algn="just"/>
            <a:r>
              <a:rPr lang="fr-FR" b="1" dirty="0"/>
              <a:t>1840-1860 : </a:t>
            </a:r>
            <a:r>
              <a:rPr lang="fr-FR" dirty="0"/>
              <a:t>les patrons se mobilisent contre le libre-échange et donc dans une perspective d’opposition à l’Etat qui souhaite baisser les taxes à l’importation. À cette époque, des regroupements professionnels apparaissent comme en 1835 celui du Comité des Industriels de l’Est se mobilisant pour maintenir les droits de douane. Ainsi, les premières mobilisations patronales sont s</a:t>
            </a:r>
            <a:r>
              <a:rPr lang="fr-FR" i="1" dirty="0"/>
              <a:t>ectorielles</a:t>
            </a:r>
            <a:r>
              <a:rPr lang="fr-FR" dirty="0"/>
              <a:t>. Ces mobilisations s’inscrivent dans une période d’acquisition de droits sociaux notamment celui de la grève en 1864 et celui du syndicalisme en 1884.</a:t>
            </a:r>
          </a:p>
          <a:p>
            <a:pPr marL="0" lvl="0" indent="0" algn="just">
              <a:buNone/>
            </a:pPr>
            <a:endParaRPr lang="fr-FR" dirty="0"/>
          </a:p>
          <a:p>
            <a:pPr lvl="0" algn="just"/>
            <a:r>
              <a:rPr lang="fr-FR" b="1" dirty="0"/>
              <a:t>1895 à 1910 :</a:t>
            </a:r>
            <a:r>
              <a:rPr lang="fr-FR" dirty="0"/>
              <a:t> se mobiliser dorénavant contre une double « peur » celle de l’État et celle des ouvriers qui multiplient les grèves en Europe. Pendant ces deux périodes, les groupements patronaux restent sectoriels. La première « organisation faitière » du patronat est la </a:t>
            </a:r>
            <a:r>
              <a:rPr lang="fr-FR" i="1" dirty="0"/>
              <a:t>CGPF (Confédération Générale de la Production Française) </a:t>
            </a:r>
            <a:r>
              <a:rPr lang="fr-FR" dirty="0"/>
              <a:t>créée en 1919. Il s’agit donc de la première organisation interprofessionnelle.</a:t>
            </a:r>
          </a:p>
          <a:p>
            <a:pPr marL="0" lvl="0" indent="0" algn="just">
              <a:buNone/>
            </a:pPr>
            <a:endParaRPr lang="fr-FR" dirty="0"/>
          </a:p>
          <a:p>
            <a:pPr lvl="0" algn="just"/>
            <a:r>
              <a:rPr lang="fr-FR" b="1" dirty="0"/>
              <a:t>Les années 1936-1946</a:t>
            </a:r>
            <a:r>
              <a:rPr lang="fr-FR" dirty="0"/>
              <a:t> voient naître la nécessité d’une organisation à visibilité « nationale » et interprofessionnelle. 1936, gouvernement socialiste et une grève générale massive a lieu. Le premier « ouragan » accélérant la mutation des groupements patronaux. Les Accords de Matignon signés le 8 juin 1936 marquent un tournant. Ces Accords permettent le gain de nombreux acquis sociaux pour les ouvriers : augmentation des salaires, délégués représentants, conventions collectives, réduction du temps de travail ou encore congés payés. </a:t>
            </a:r>
            <a:r>
              <a:rPr lang="fr-FR" i="1" dirty="0"/>
              <a:t>Ces éléments sont autant de gains pour la classe ouvrière qui sonnent comme une défaite pour les patrons ce qui renforce les oppositions sociales</a:t>
            </a:r>
            <a:r>
              <a:rPr lang="fr-FR" dirty="0"/>
              <a:t>. Cette situation marque un soubresaut chez les patrons qui à l’inverse des ouvriers ne disposent pas d’une identité fixée. La participation de la CGPF à ces accords et les critiques qui lui sont immédiatement affirmées pousse l’organisation à changer un mot de son sigle le « p » de la « production » devient le « p » de « patronat ». Cette modification marque la volonté d’affirmer une culture commune à un groupe social dont le seul point commun est d’occuper une fonction professionnelle de dirigeant.</a:t>
            </a:r>
          </a:p>
          <a:p>
            <a:pPr marL="0" lvl="0" indent="0" algn="just">
              <a:buNone/>
            </a:pPr>
            <a:endParaRPr lang="fr-FR" dirty="0"/>
          </a:p>
          <a:p>
            <a:pPr lvl="0" algn="just"/>
            <a:r>
              <a:rPr lang="fr-FR" b="1" dirty="0"/>
              <a:t>Pour Michel </a:t>
            </a:r>
            <a:r>
              <a:rPr lang="fr-FR" b="1" dirty="0" err="1"/>
              <a:t>Offerlé</a:t>
            </a:r>
            <a:r>
              <a:rPr lang="fr-FR" b="1" dirty="0"/>
              <a:t>, de 1997 à 2003 une mutation s’opère visant à ne plus défendre le patronat ni même les entreprises mais l’entreprise, à être un « mouvement » et non plus un « conseil »</a:t>
            </a:r>
            <a:r>
              <a:rPr lang="fr-FR" dirty="0"/>
              <a:t> et à adopter des symboles européens dans le logo du syndicat. Ces changements illustrent une volonté de montrer le patronat comme un groupe uni et lancé dans une sorte d’impulsion offensive et non plus « passive ». </a:t>
            </a:r>
          </a:p>
          <a:p>
            <a:pPr lvl="0" algn="just"/>
            <a:endParaRPr lang="fr-FR" dirty="0"/>
          </a:p>
        </p:txBody>
      </p:sp>
    </p:spTree>
    <p:extLst>
      <p:ext uri="{BB962C8B-B14F-4D97-AF65-F5344CB8AC3E}">
        <p14:creationId xmlns:p14="http://schemas.microsoft.com/office/powerpoint/2010/main" val="1246732364"/>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131</TotalTime>
  <Words>1428</Words>
  <Application>Microsoft Office PowerPoint</Application>
  <PresentationFormat>Affichage à l'écran (4:3)</PresentationFormat>
  <Paragraphs>58</Paragraphs>
  <Slides>10</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10</vt:i4>
      </vt:variant>
    </vt:vector>
  </HeadingPairs>
  <TitlesOfParts>
    <vt:vector size="13" baseType="lpstr">
      <vt:lpstr>Arial</vt:lpstr>
      <vt:lpstr>Calibri</vt:lpstr>
      <vt:lpstr>Thème Office</vt:lpstr>
      <vt:lpstr>Le syndicalisme en France</vt:lpstr>
      <vt:lpstr>Le syndicalisme français : Grands repères</vt:lpstr>
      <vt:lpstr>La syndicalisation des salariés en France depuis 1949</vt:lpstr>
      <vt:lpstr>Présentation PowerPoint</vt:lpstr>
      <vt:lpstr>Les syndicats de salariés</vt:lpstr>
      <vt:lpstr>Les deux grandes traditions syndicales en France.  Mouvement ouvrier     Syndicalisme chrétien</vt:lpstr>
      <vt:lpstr>Les syndicats d’employeurs ou patronaux</vt:lpstr>
      <vt:lpstr>Formes du syndicalisme (salarié)</vt:lpstr>
      <vt:lpstr>Grands repères sur l’organisation du patronat français</vt:lpstr>
      <vt:lpstr>Les organisations patronales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syndicalisme  salarial et patronal</dc:title>
  <dc:creator>Fabrice Guilbaud</dc:creator>
  <cp:lastModifiedBy>Fabrice Guilbaud</cp:lastModifiedBy>
  <cp:revision>15</cp:revision>
  <dcterms:created xsi:type="dcterms:W3CDTF">2019-02-28T14:26:20Z</dcterms:created>
  <dcterms:modified xsi:type="dcterms:W3CDTF">2025-02-24T12:41:12Z</dcterms:modified>
</cp:coreProperties>
</file>