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9" r:id="rId2"/>
    <p:sldId id="270" r:id="rId3"/>
    <p:sldId id="271" r:id="rId4"/>
    <p:sldId id="272" r:id="rId5"/>
    <p:sldId id="273" r:id="rId6"/>
    <p:sldId id="274"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4" autoAdjust="0"/>
    <p:restoredTop sz="94660"/>
  </p:normalViewPr>
  <p:slideViewPr>
    <p:cSldViewPr snapToGrid="0">
      <p:cViewPr varScale="1">
        <p:scale>
          <a:sx n="86" d="100"/>
          <a:sy n="86" d="100"/>
        </p:scale>
        <p:origin x="120"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0CA00-1144-4288-98CE-1331E9FE9B2C}" type="datetimeFigureOut">
              <a:rPr lang="fr-FR" smtClean="0"/>
              <a:t>22/03/2024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E920D-FD2B-4719-8207-5E5FD6111970}" type="slidenum">
              <a:rPr lang="fr-FR" smtClean="0"/>
              <a:t>‹N°›</a:t>
            </a:fld>
            <a:endParaRPr lang="fr-FR"/>
          </a:p>
        </p:txBody>
      </p:sp>
    </p:spTree>
    <p:extLst>
      <p:ext uri="{BB962C8B-B14F-4D97-AF65-F5344CB8AC3E}">
        <p14:creationId xmlns:p14="http://schemas.microsoft.com/office/powerpoint/2010/main" val="1217218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8A1AE0-F2BF-451A-8946-15BAAA3DC4F1}"/>
              </a:ext>
            </a:extLst>
          </p:cNvPr>
          <p:cNvSpPr>
            <a:spLocks noGrp="1" noChangeArrowheads="1"/>
          </p:cNvSpPr>
          <p:nvPr>
            <p:ph type="sldNum"/>
          </p:nvPr>
        </p:nvSpPr>
        <p:spPr>
          <a:ln/>
        </p:spPr>
        <p:txBody>
          <a:bodyPr/>
          <a:lstStyle/>
          <a:p>
            <a:fld id="{DEE9E146-5273-4C1D-9A56-83E2D47939DB}" type="slidenum">
              <a:rPr lang="fr-FR" altLang="fr-FR"/>
              <a:pPr/>
              <a:t>1</a:t>
            </a:fld>
            <a:endParaRPr lang="fr-FR" altLang="fr-FR"/>
          </a:p>
        </p:txBody>
      </p:sp>
      <p:sp>
        <p:nvSpPr>
          <p:cNvPr id="37889" name="Rectangle 1">
            <a:extLst>
              <a:ext uri="{FF2B5EF4-FFF2-40B4-BE49-F238E27FC236}">
                <a16:creationId xmlns:a16="http://schemas.microsoft.com/office/drawing/2014/main" id="{8BA7703A-B2E5-41CA-A495-0F6D74504E96}"/>
              </a:ext>
            </a:extLst>
          </p:cNvPr>
          <p:cNvSpPr txBox="1">
            <a:spLocks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a:extLst>
              <a:ext uri="{FF2B5EF4-FFF2-40B4-BE49-F238E27FC236}">
                <a16:creationId xmlns:a16="http://schemas.microsoft.com/office/drawing/2014/main" id="{21CDBD99-9413-4539-BAE7-B0927365581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9B8215-ACA5-4946-A6ED-4237B90D1FB0}"/>
              </a:ext>
            </a:extLst>
          </p:cNvPr>
          <p:cNvSpPr>
            <a:spLocks noGrp="1" noChangeArrowheads="1"/>
          </p:cNvSpPr>
          <p:nvPr>
            <p:ph type="sldNum"/>
          </p:nvPr>
        </p:nvSpPr>
        <p:spPr>
          <a:ln/>
        </p:spPr>
        <p:txBody>
          <a:bodyPr/>
          <a:lstStyle/>
          <a:p>
            <a:fld id="{5198CF1B-DB19-475F-B6C5-15C02B88699E}" type="slidenum">
              <a:rPr lang="fr-FR" altLang="fr-FR"/>
              <a:pPr/>
              <a:t>2</a:t>
            </a:fld>
            <a:endParaRPr lang="fr-FR" altLang="fr-FR"/>
          </a:p>
        </p:txBody>
      </p:sp>
      <p:sp>
        <p:nvSpPr>
          <p:cNvPr id="38913" name="Rectangle 1">
            <a:extLst>
              <a:ext uri="{FF2B5EF4-FFF2-40B4-BE49-F238E27FC236}">
                <a16:creationId xmlns:a16="http://schemas.microsoft.com/office/drawing/2014/main" id="{65CD3018-0836-45DC-95B0-425FF1356656}"/>
              </a:ext>
            </a:extLst>
          </p:cNvPr>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a:extLst>
              <a:ext uri="{FF2B5EF4-FFF2-40B4-BE49-F238E27FC236}">
                <a16:creationId xmlns:a16="http://schemas.microsoft.com/office/drawing/2014/main" id="{1CBFE5A0-3AC5-474D-AB4F-F5DBA7B8128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E8A6F0-434A-4D80-8C14-5E13F306CA43}"/>
              </a:ext>
            </a:extLst>
          </p:cNvPr>
          <p:cNvSpPr>
            <a:spLocks noGrp="1" noChangeArrowheads="1"/>
          </p:cNvSpPr>
          <p:nvPr>
            <p:ph type="sldNum"/>
          </p:nvPr>
        </p:nvSpPr>
        <p:spPr>
          <a:ln/>
        </p:spPr>
        <p:txBody>
          <a:bodyPr/>
          <a:lstStyle/>
          <a:p>
            <a:fld id="{C759DD7A-DC15-4664-B5CC-5BA3DEB0D6A5}" type="slidenum">
              <a:rPr lang="fr-FR" altLang="fr-FR"/>
              <a:pPr/>
              <a:t>3</a:t>
            </a:fld>
            <a:endParaRPr lang="fr-FR" altLang="fr-FR"/>
          </a:p>
        </p:txBody>
      </p:sp>
      <p:sp>
        <p:nvSpPr>
          <p:cNvPr id="39937" name="Rectangle 1">
            <a:extLst>
              <a:ext uri="{FF2B5EF4-FFF2-40B4-BE49-F238E27FC236}">
                <a16:creationId xmlns:a16="http://schemas.microsoft.com/office/drawing/2014/main" id="{515CC51A-98E4-4D7D-9E6E-458CA2AEC865}"/>
              </a:ext>
            </a:extLst>
          </p:cNvPr>
          <p:cNvSpPr txBox="1">
            <a:spLocks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a:extLst>
              <a:ext uri="{FF2B5EF4-FFF2-40B4-BE49-F238E27FC236}">
                <a16:creationId xmlns:a16="http://schemas.microsoft.com/office/drawing/2014/main" id="{72B6CC13-6409-4C7D-84CA-FC4701D5016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384190-55C6-44FD-910C-30CBE44E7030}"/>
              </a:ext>
            </a:extLst>
          </p:cNvPr>
          <p:cNvSpPr>
            <a:spLocks noGrp="1" noChangeArrowheads="1"/>
          </p:cNvSpPr>
          <p:nvPr>
            <p:ph type="sldNum"/>
          </p:nvPr>
        </p:nvSpPr>
        <p:spPr>
          <a:ln/>
        </p:spPr>
        <p:txBody>
          <a:bodyPr/>
          <a:lstStyle/>
          <a:p>
            <a:fld id="{3EB2D07A-B1C1-4481-AEA2-225803D1D851}" type="slidenum">
              <a:rPr lang="fr-FR" altLang="fr-FR"/>
              <a:pPr/>
              <a:t>4</a:t>
            </a:fld>
            <a:endParaRPr lang="fr-FR" altLang="fr-FR"/>
          </a:p>
        </p:txBody>
      </p:sp>
      <p:sp>
        <p:nvSpPr>
          <p:cNvPr id="40961" name="Rectangle 1">
            <a:extLst>
              <a:ext uri="{FF2B5EF4-FFF2-40B4-BE49-F238E27FC236}">
                <a16:creationId xmlns:a16="http://schemas.microsoft.com/office/drawing/2014/main" id="{279F5794-88CE-4B34-A474-7A3EC44F4D99}"/>
              </a:ext>
            </a:extLst>
          </p:cNvPr>
          <p:cNvSpPr txBox="1">
            <a:spLocks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a:extLst>
              <a:ext uri="{FF2B5EF4-FFF2-40B4-BE49-F238E27FC236}">
                <a16:creationId xmlns:a16="http://schemas.microsoft.com/office/drawing/2014/main" id="{DCB7823A-EF0C-4AD1-B0F3-5C6F3B0BBD1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CFB786-0D33-40EF-A4CF-8E2642AD8D24}"/>
              </a:ext>
            </a:extLst>
          </p:cNvPr>
          <p:cNvSpPr>
            <a:spLocks noGrp="1" noChangeArrowheads="1"/>
          </p:cNvSpPr>
          <p:nvPr>
            <p:ph type="sldNum"/>
          </p:nvPr>
        </p:nvSpPr>
        <p:spPr>
          <a:ln/>
        </p:spPr>
        <p:txBody>
          <a:bodyPr/>
          <a:lstStyle/>
          <a:p>
            <a:fld id="{5414F91C-27E0-4A9B-A525-A42946C0649F}" type="slidenum">
              <a:rPr lang="fr-FR" altLang="fr-FR"/>
              <a:pPr/>
              <a:t>5</a:t>
            </a:fld>
            <a:endParaRPr lang="fr-FR" altLang="fr-FR"/>
          </a:p>
        </p:txBody>
      </p:sp>
      <p:sp>
        <p:nvSpPr>
          <p:cNvPr id="41985" name="Rectangle 1">
            <a:extLst>
              <a:ext uri="{FF2B5EF4-FFF2-40B4-BE49-F238E27FC236}">
                <a16:creationId xmlns:a16="http://schemas.microsoft.com/office/drawing/2014/main" id="{532C4A62-5187-4598-BA0E-E3E2C0042D05}"/>
              </a:ext>
            </a:extLst>
          </p:cNvPr>
          <p:cNvSpPr txBox="1">
            <a:spLocks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a:extLst>
              <a:ext uri="{FF2B5EF4-FFF2-40B4-BE49-F238E27FC236}">
                <a16:creationId xmlns:a16="http://schemas.microsoft.com/office/drawing/2014/main" id="{A583F041-B9D4-4A90-8AFA-AC6CEA0B575A}"/>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B5E4E1D-F128-4174-810E-9CEA02F7EFDB}"/>
              </a:ext>
            </a:extLst>
          </p:cNvPr>
          <p:cNvSpPr>
            <a:spLocks noGrp="1" noChangeArrowheads="1"/>
          </p:cNvSpPr>
          <p:nvPr>
            <p:ph type="sldNum"/>
          </p:nvPr>
        </p:nvSpPr>
        <p:spPr>
          <a:ln/>
        </p:spPr>
        <p:txBody>
          <a:bodyPr/>
          <a:lstStyle/>
          <a:p>
            <a:fld id="{58EF110B-4C88-43D8-9BA8-A24EFFFB1861}" type="slidenum">
              <a:rPr lang="fr-FR" altLang="fr-FR"/>
              <a:pPr/>
              <a:t>6</a:t>
            </a:fld>
            <a:endParaRPr lang="fr-FR" altLang="fr-FR"/>
          </a:p>
        </p:txBody>
      </p:sp>
      <p:sp>
        <p:nvSpPr>
          <p:cNvPr id="43009" name="Rectangle 1">
            <a:extLst>
              <a:ext uri="{FF2B5EF4-FFF2-40B4-BE49-F238E27FC236}">
                <a16:creationId xmlns:a16="http://schemas.microsoft.com/office/drawing/2014/main" id="{C44323D8-A480-456C-B892-160618BAF304}"/>
              </a:ext>
            </a:extLst>
          </p:cNvPr>
          <p:cNvSpPr txBox="1">
            <a:spLocks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a:extLst>
              <a:ext uri="{FF2B5EF4-FFF2-40B4-BE49-F238E27FC236}">
                <a16:creationId xmlns:a16="http://schemas.microsoft.com/office/drawing/2014/main" id="{445CBCF4-6FB4-4985-85B6-94C69AFE5196}"/>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211BBF-C806-4BFE-86D5-1CE05029D49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E77E7ED-DAAA-4531-ACBC-50E6CADA5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646B6F3-5901-4F9D-A523-4B2AF481F1F9}"/>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599DE3C7-9C6C-483D-B01B-67BEE9E69B1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2099539-BCB8-473A-AC22-1577FCF8C6E5}"/>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58797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5F5603-0B90-41D5-8F57-B01D39E1621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A2C243A-0167-4AF1-8E71-21849922018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B899B2F-64C2-4D63-BA96-0BA3DF794B3C}"/>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B68DD7F9-5C6A-488B-B3F7-B99AD71E88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82ECB5-2C14-4DB9-A6DF-8EB3FADBFB5A}"/>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134242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38F3FF-F404-4C86-B95D-D1175494181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E75A3FD-11F3-4A24-8C7F-C2C7F7A3FE3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03B73F-3C91-4E05-BE3D-EA83FFBE8F2F}"/>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AE6E3D8A-C0B3-4700-AC72-5C0E87F98F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8333AB-9E2E-4D94-9832-7B43DB7DDC2A}"/>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417583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5BA01C-F076-4E8D-A380-3A696F74D3ED}"/>
              </a:ext>
            </a:extLst>
          </p:cNvPr>
          <p:cNvSpPr>
            <a:spLocks noGrp="1"/>
          </p:cNvSpPr>
          <p:nvPr>
            <p:ph type="title"/>
          </p:nvPr>
        </p:nvSpPr>
        <p:spPr>
          <a:xfrm>
            <a:off x="914401" y="2130425"/>
            <a:ext cx="10361084" cy="1468438"/>
          </a:xfrm>
        </p:spPr>
        <p:txBody>
          <a:bodyPr/>
          <a:lstStyle/>
          <a:p>
            <a:r>
              <a:rPr lang="fr-FR"/>
              <a:t>Modifiez le style du titre</a:t>
            </a:r>
          </a:p>
        </p:txBody>
      </p:sp>
      <p:sp>
        <p:nvSpPr>
          <p:cNvPr id="3" name="Espace réservé de la date 2">
            <a:extLst>
              <a:ext uri="{FF2B5EF4-FFF2-40B4-BE49-F238E27FC236}">
                <a16:creationId xmlns:a16="http://schemas.microsoft.com/office/drawing/2014/main" id="{2FF4A750-2FD8-4143-8523-B51A050C348C}"/>
              </a:ext>
            </a:extLst>
          </p:cNvPr>
          <p:cNvSpPr>
            <a:spLocks noGrp="1"/>
          </p:cNvSpPr>
          <p:nvPr>
            <p:ph type="dt" idx="10"/>
          </p:nvPr>
        </p:nvSpPr>
        <p:spPr>
          <a:xfrm>
            <a:off x="609601" y="6356350"/>
            <a:ext cx="2842684" cy="363538"/>
          </a:xfrm>
        </p:spPr>
        <p:txBody>
          <a:bodyPr/>
          <a:lstStyle>
            <a:lvl1pPr>
              <a:defRPr/>
            </a:lvl1pPr>
          </a:lstStyle>
          <a:p>
            <a:r>
              <a:rPr lang="fr-FR" altLang="fr-FR"/>
              <a:t>16/02/2024</a:t>
            </a:r>
          </a:p>
        </p:txBody>
      </p:sp>
      <p:sp>
        <p:nvSpPr>
          <p:cNvPr id="4" name="Espace réservé du numéro de diapositive 3">
            <a:extLst>
              <a:ext uri="{FF2B5EF4-FFF2-40B4-BE49-F238E27FC236}">
                <a16:creationId xmlns:a16="http://schemas.microsoft.com/office/drawing/2014/main" id="{E293C0D6-7B47-415A-83D4-99347A971F7D}"/>
              </a:ext>
            </a:extLst>
          </p:cNvPr>
          <p:cNvSpPr>
            <a:spLocks noGrp="1"/>
          </p:cNvSpPr>
          <p:nvPr>
            <p:ph type="sldNum" idx="11"/>
          </p:nvPr>
        </p:nvSpPr>
        <p:spPr>
          <a:xfrm>
            <a:off x="8737601" y="6356350"/>
            <a:ext cx="2842684" cy="363538"/>
          </a:xfrm>
        </p:spPr>
        <p:txBody>
          <a:bodyPr/>
          <a:lstStyle>
            <a:lvl1pPr>
              <a:defRPr/>
            </a:lvl1pPr>
          </a:lstStyle>
          <a:p>
            <a:fld id="{9155BF1E-662F-456A-ADFC-4BFC19360FD3}" type="slidenum">
              <a:rPr lang="fr-FR" altLang="fr-FR"/>
              <a:pPr/>
              <a:t>‹N°›</a:t>
            </a:fld>
            <a:endParaRPr lang="fr-FR" altLang="fr-FR"/>
          </a:p>
        </p:txBody>
      </p:sp>
    </p:spTree>
    <p:extLst>
      <p:ext uri="{BB962C8B-B14F-4D97-AF65-F5344CB8AC3E}">
        <p14:creationId xmlns:p14="http://schemas.microsoft.com/office/powerpoint/2010/main" val="410553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AB1DD-0E87-405A-9ED3-A1DAC0682A7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C0DC095-E43D-4B21-9C68-FE3F2ECE06A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22BDDA-DF37-425F-A816-C47492526CF6}"/>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14BA0C89-7261-479C-8029-6FAB5B89A9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0EC67AE-1F5E-44E2-9864-AF1422D95ECC}"/>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169331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B0178-4D4B-4AA0-A297-F2C89EC6F43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FE44F30-A84E-43B5-8E94-5146511BAA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AAD7EF5-3D54-4954-BF38-AF3EFFF54CE9}"/>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DEBFA1E5-93B7-4CAF-B40D-45F9665D06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AE0D91-5264-45F4-9FC9-C8CB51A7A298}"/>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333382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D9E4CC-AA9A-498A-82A4-2B3F669F6FE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DB31C12-2526-4141-BEC9-F5254CC96B0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6C93364-44CF-4B09-BA2C-B86F4213665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3B3C725-27D1-4FB1-8F24-3A4D954D6F24}"/>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6" name="Espace réservé du pied de page 5">
            <a:extLst>
              <a:ext uri="{FF2B5EF4-FFF2-40B4-BE49-F238E27FC236}">
                <a16:creationId xmlns:a16="http://schemas.microsoft.com/office/drawing/2014/main" id="{910C5E8A-65AB-4583-A353-9EF14725FA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CBE3318-FC31-43DD-A9F7-65BDAC17AE2A}"/>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34272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47CEEE-166F-4B34-AA7E-A23B6866EEC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BFF5616-1928-402D-8EAE-68649447D9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9D2972B-D920-44E1-A23B-1F99D22F6AA3}"/>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DC880A8-52A0-455A-95E7-E4055ABC59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46BC36F-34A5-4AC3-AC16-5A7F4608EBA1}"/>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D1E7055-2D22-4063-9DF1-140DC4B2F658}"/>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8" name="Espace réservé du pied de page 7">
            <a:extLst>
              <a:ext uri="{FF2B5EF4-FFF2-40B4-BE49-F238E27FC236}">
                <a16:creationId xmlns:a16="http://schemas.microsoft.com/office/drawing/2014/main" id="{9493DEA9-56AB-440C-8553-EFE14A08718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D0CC22A-7CD3-470E-9D19-2DED75F510B7}"/>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265659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AE6BA4-BAA2-449A-AEC0-B9A719BC08C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308FFBA-53C0-4B33-B5A1-ED8B2ADBAF73}"/>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4" name="Espace réservé du pied de page 3">
            <a:extLst>
              <a:ext uri="{FF2B5EF4-FFF2-40B4-BE49-F238E27FC236}">
                <a16:creationId xmlns:a16="http://schemas.microsoft.com/office/drawing/2014/main" id="{8392332E-DC7F-4D0B-BE69-E8686F80B3D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473754D-36E5-4880-99C3-499B95A3AACB}"/>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106244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8BA0B01-2FA4-4EF4-94EF-E5AF2AE3B140}"/>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3" name="Espace réservé du pied de page 2">
            <a:extLst>
              <a:ext uri="{FF2B5EF4-FFF2-40B4-BE49-F238E27FC236}">
                <a16:creationId xmlns:a16="http://schemas.microsoft.com/office/drawing/2014/main" id="{60720615-CCAB-4FE9-91D7-CB667D9E1F2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B440CF9-0FA9-40E2-BEEB-64AB56C8EB54}"/>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280848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0EE31B-C7C7-4C7D-A283-5713ACF68E9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80E4711-1900-4EC6-98F3-0735DFF295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E46DAA1-38EB-43D2-AD1A-C3024A7A88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65C7388-4A0A-4C50-AA3B-E71603D72683}"/>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6" name="Espace réservé du pied de page 5">
            <a:extLst>
              <a:ext uri="{FF2B5EF4-FFF2-40B4-BE49-F238E27FC236}">
                <a16:creationId xmlns:a16="http://schemas.microsoft.com/office/drawing/2014/main" id="{A6B136DD-65FC-43B4-9D7C-FD6AD0F477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52FF06-2653-465D-BBC8-B591E9026897}"/>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397472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104119-8FC4-4DCB-88F6-98B664AEE43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4DD93E-7740-4190-95AC-98F5884228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2F15D10-C157-41CD-B6D3-5BE5722D4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33B9A4D-D7EC-4BE9-9B56-1AF8B78537EE}"/>
              </a:ext>
            </a:extLst>
          </p:cNvPr>
          <p:cNvSpPr>
            <a:spLocks noGrp="1"/>
          </p:cNvSpPr>
          <p:nvPr>
            <p:ph type="dt" sz="half" idx="10"/>
          </p:nvPr>
        </p:nvSpPr>
        <p:spPr/>
        <p:txBody>
          <a:bodyPr/>
          <a:lstStyle/>
          <a:p>
            <a:fld id="{3D1FD708-70CB-4716-A561-379D57DDE4BF}" type="datetimeFigureOut">
              <a:rPr lang="fr-FR" smtClean="0"/>
              <a:t>22/03/2024</a:t>
            </a:fld>
            <a:endParaRPr lang="fr-FR"/>
          </a:p>
        </p:txBody>
      </p:sp>
      <p:sp>
        <p:nvSpPr>
          <p:cNvPr id="6" name="Espace réservé du pied de page 5">
            <a:extLst>
              <a:ext uri="{FF2B5EF4-FFF2-40B4-BE49-F238E27FC236}">
                <a16:creationId xmlns:a16="http://schemas.microsoft.com/office/drawing/2014/main" id="{D96FA0E9-5042-47BA-ACD6-AF41F2C2675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ABEA8F-6C56-4093-95A6-FE62C8C98A77}"/>
              </a:ext>
            </a:extLst>
          </p:cNvPr>
          <p:cNvSpPr>
            <a:spLocks noGrp="1"/>
          </p:cNvSpPr>
          <p:nvPr>
            <p:ph type="sldNum" sz="quarter" idx="12"/>
          </p:nvPr>
        </p:nvSpPr>
        <p:spPr/>
        <p:txBody>
          <a:bodyPr/>
          <a:lstStyle/>
          <a:p>
            <a:fld id="{CFE808B1-DBC6-4848-A8F5-904E76E01F5A}" type="slidenum">
              <a:rPr lang="fr-FR" smtClean="0"/>
              <a:t>‹N°›</a:t>
            </a:fld>
            <a:endParaRPr lang="fr-FR"/>
          </a:p>
        </p:txBody>
      </p:sp>
    </p:spTree>
    <p:extLst>
      <p:ext uri="{BB962C8B-B14F-4D97-AF65-F5344CB8AC3E}">
        <p14:creationId xmlns:p14="http://schemas.microsoft.com/office/powerpoint/2010/main" val="74923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70B5C2A-D77F-4757-9DC5-46BFA4FE4C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60951AD-0F43-4E0F-8434-553CD264C4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E9E872B-2CC0-45D3-9DD6-8E8D15B88C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FD708-70CB-4716-A561-379D57DDE4BF}" type="datetimeFigureOut">
              <a:rPr lang="fr-FR" smtClean="0"/>
              <a:t>22/03/2024</a:t>
            </a:fld>
            <a:endParaRPr lang="fr-FR"/>
          </a:p>
        </p:txBody>
      </p:sp>
      <p:sp>
        <p:nvSpPr>
          <p:cNvPr id="5" name="Espace réservé du pied de page 4">
            <a:extLst>
              <a:ext uri="{FF2B5EF4-FFF2-40B4-BE49-F238E27FC236}">
                <a16:creationId xmlns:a16="http://schemas.microsoft.com/office/drawing/2014/main" id="{B6C561C3-B188-472A-9AA9-7822C9E581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1BA12D6-C652-4407-A317-1D3FEE9D2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808B1-DBC6-4848-A8F5-904E76E01F5A}" type="slidenum">
              <a:rPr lang="fr-FR" smtClean="0"/>
              <a:t>‹N°›</a:t>
            </a:fld>
            <a:endParaRPr lang="fr-FR"/>
          </a:p>
        </p:txBody>
      </p:sp>
    </p:spTree>
    <p:extLst>
      <p:ext uri="{BB962C8B-B14F-4D97-AF65-F5344CB8AC3E}">
        <p14:creationId xmlns:p14="http://schemas.microsoft.com/office/powerpoint/2010/main" val="3053829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WUWa83w_4Pw"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franceculture.fr/societe/blanchite-et-race-pourquoi-ce-deni-tenac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660535FA-8E05-4214-B065-964021403E26}"/>
              </a:ext>
            </a:extLst>
          </p:cNvPr>
          <p:cNvSpPr>
            <a:spLocks noGrp="1" noChangeArrowheads="1"/>
          </p:cNvSpPr>
          <p:nvPr>
            <p:ph type="title" idx="4294967295"/>
          </p:nvPr>
        </p:nvSpPr>
        <p:spPr>
          <a:xfrm>
            <a:off x="2209800" y="1219201"/>
            <a:ext cx="7772400" cy="1470025"/>
          </a:xfrm>
          <a:solidFill>
            <a:srgbClr val="C0504D"/>
          </a:solidFill>
          <a:ln w="38160" cap="flat">
            <a:solidFill>
              <a:srgbClr val="FFFFFF"/>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Lst>
            </a:pPr>
            <a:r>
              <a:rPr lang="fr-FR" altLang="fr-FR">
                <a:solidFill>
                  <a:srgbClr val="FFFFFF"/>
                </a:solidFill>
              </a:rPr>
              <a:t>Précarité et précaires</a:t>
            </a:r>
            <a:br>
              <a:rPr lang="fr-FR" altLang="fr-FR">
                <a:solidFill>
                  <a:srgbClr val="FFFFFF"/>
                </a:solidFill>
              </a:rPr>
            </a:br>
            <a:r>
              <a:rPr lang="fr-FR" altLang="fr-FR">
                <a:solidFill>
                  <a:srgbClr val="FFFFFF"/>
                </a:solidFill>
              </a:rPr>
              <a:t>Sociologie des précaires</a:t>
            </a:r>
          </a:p>
        </p:txBody>
      </p:sp>
      <p:sp>
        <p:nvSpPr>
          <p:cNvPr id="18434" name="Rectangle 2">
            <a:extLst>
              <a:ext uri="{FF2B5EF4-FFF2-40B4-BE49-F238E27FC236}">
                <a16:creationId xmlns:a16="http://schemas.microsoft.com/office/drawing/2014/main" id="{86D227A2-76E4-4E2C-A5A1-9FCC2CE1AAAD}"/>
              </a:ext>
            </a:extLst>
          </p:cNvPr>
          <p:cNvSpPr>
            <a:spLocks noGrp="1" noChangeArrowheads="1"/>
          </p:cNvSpPr>
          <p:nvPr>
            <p:ph type="subTitle" idx="4294967295"/>
          </p:nvPr>
        </p:nvSpPr>
        <p:spPr>
          <a:xfrm>
            <a:off x="2895600" y="3292475"/>
            <a:ext cx="6400800" cy="1752600"/>
          </a:xfrm>
          <a:ln/>
        </p:spPr>
        <p:txBody>
          <a:bodyPr vert="horz" lIns="90000" tIns="45000" rIns="90000" bIns="45000" rtlCol="0">
            <a:normAutofit fontScale="85000" lnSpcReduction="20000"/>
          </a:bodyPr>
          <a:lstStyle/>
          <a:p>
            <a:pPr marL="0" indent="0" algn="ctr">
              <a:lnSpc>
                <a:spcPct val="100000"/>
              </a:lnSpc>
              <a:spcAft>
                <a:spcPct val="0"/>
              </a:spcAft>
              <a:tabLst>
                <a:tab pos="723900" algn="l"/>
                <a:tab pos="1447800" algn="l"/>
                <a:tab pos="2171700" algn="l"/>
                <a:tab pos="2895600" algn="l"/>
                <a:tab pos="3619500" algn="l"/>
                <a:tab pos="4343400" algn="l"/>
                <a:tab pos="5067300" algn="l"/>
                <a:tab pos="5791200" algn="l"/>
              </a:tabLst>
            </a:pPr>
            <a:r>
              <a:rPr lang="fr-FR" altLang="fr-FR" sz="4400"/>
              <a:t>Séance 5 – L2</a:t>
            </a:r>
          </a:p>
          <a:p>
            <a:pPr marL="0" indent="0" algn="ctr">
              <a:lnSpc>
                <a:spcPct val="100000"/>
              </a:lnSpc>
              <a:spcAft>
                <a:spcPct val="0"/>
              </a:spcAft>
              <a:tabLst>
                <a:tab pos="723900" algn="l"/>
                <a:tab pos="1447800" algn="l"/>
                <a:tab pos="2171700" algn="l"/>
                <a:tab pos="2895600" algn="l"/>
                <a:tab pos="3619500" algn="l"/>
                <a:tab pos="4343400" algn="l"/>
                <a:tab pos="5067300" algn="l"/>
                <a:tab pos="5791200" algn="l"/>
              </a:tabLst>
            </a:pPr>
            <a:r>
              <a:rPr lang="fr-FR" altLang="fr-FR" sz="4400"/>
              <a:t>Fabrice Guilbaud</a:t>
            </a:r>
          </a:p>
          <a:p>
            <a:pPr marL="0" indent="0" algn="ctr">
              <a:lnSpc>
                <a:spcPct val="100000"/>
              </a:lnSpc>
              <a:spcAft>
                <a:spcPct val="0"/>
              </a:spcAft>
              <a:tabLst>
                <a:tab pos="723900" algn="l"/>
                <a:tab pos="1447800" algn="l"/>
                <a:tab pos="2171700" algn="l"/>
                <a:tab pos="2895600" algn="l"/>
                <a:tab pos="3619500" algn="l"/>
                <a:tab pos="4343400" algn="l"/>
                <a:tab pos="5067300" algn="l"/>
                <a:tab pos="5791200" algn="l"/>
              </a:tabLst>
            </a:pPr>
            <a:r>
              <a:rPr lang="fr-FR" altLang="fr-FR" sz="4400"/>
              <a:t>Sociologie du travail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8203657C-52E6-4371-88A0-55C512A7A2CD}"/>
              </a:ext>
            </a:extLst>
          </p:cNvPr>
          <p:cNvSpPr>
            <a:spLocks noGrp="1" noChangeArrowheads="1"/>
          </p:cNvSpPr>
          <p:nvPr>
            <p:ph type="title" idx="4294967295"/>
          </p:nvPr>
        </p:nvSpPr>
        <p:spPr>
          <a:xfrm>
            <a:off x="1981200" y="287339"/>
            <a:ext cx="8229600" cy="687387"/>
          </a:xfrm>
          <a:solidFill>
            <a:srgbClr val="FFFFFF"/>
          </a:solidFill>
          <a:ln w="25560" cap="flat">
            <a:solidFill>
              <a:srgbClr val="000000"/>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altLang="fr-FR" sz="3600" i="1"/>
              <a:t>Introduction. Qu’est-ce que la précarité ?</a:t>
            </a:r>
          </a:p>
        </p:txBody>
      </p:sp>
      <p:sp>
        <p:nvSpPr>
          <p:cNvPr id="19458" name="Text Box 2">
            <a:extLst>
              <a:ext uri="{FF2B5EF4-FFF2-40B4-BE49-F238E27FC236}">
                <a16:creationId xmlns:a16="http://schemas.microsoft.com/office/drawing/2014/main" id="{AB7FB16D-91A5-4C47-9C45-311195C1AC81}"/>
              </a:ext>
            </a:extLst>
          </p:cNvPr>
          <p:cNvSpPr txBox="1">
            <a:spLocks noChangeArrowheads="1"/>
          </p:cNvSpPr>
          <p:nvPr/>
        </p:nvSpPr>
        <p:spPr bwMode="auto">
          <a:xfrm>
            <a:off x="1981200" y="1187451"/>
            <a:ext cx="8229600" cy="552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9pPr>
          </a:lstStyle>
          <a:p>
            <a:pPr>
              <a:spcBef>
                <a:spcPts val="638"/>
              </a:spcBef>
              <a:spcAft>
                <a:spcPts val="1425"/>
              </a:spcAft>
              <a:buSzPct val="45000"/>
              <a:buFont typeface="Arial" panose="020B0604020202020204" pitchFamily="34" charset="0"/>
              <a:buChar char="•"/>
            </a:pPr>
            <a:r>
              <a:rPr lang="fr-FR" altLang="fr-FR" sz="2000" dirty="0">
                <a:latin typeface="Calibri" panose="020F0502020204030204" pitchFamily="34" charset="0"/>
              </a:rPr>
              <a:t>Aujourd’hui dans le sens commun, la précarité renvoie à la précarité du travail ou de l’emploi, mais on peut aussi parler de précarité au sens large en incluant la précarité du logement par exemple.</a:t>
            </a:r>
          </a:p>
          <a:p>
            <a:pPr>
              <a:spcBef>
                <a:spcPts val="638"/>
              </a:spcBef>
              <a:spcAft>
                <a:spcPts val="1425"/>
              </a:spcAft>
              <a:buSzPct val="45000"/>
              <a:buFont typeface="Arial" panose="020B0604020202020204" pitchFamily="34" charset="0"/>
              <a:buChar char="•"/>
            </a:pPr>
            <a:r>
              <a:rPr lang="fr-FR" altLang="fr-FR" sz="2000" dirty="0">
                <a:latin typeface="Calibri" panose="020F0502020204030204" pitchFamily="34" charset="0"/>
              </a:rPr>
              <a:t>Trois sens de la précarité : </a:t>
            </a:r>
          </a:p>
          <a:p>
            <a:pPr marL="514350" indent="-512763">
              <a:spcBef>
                <a:spcPts val="638"/>
              </a:spcBef>
              <a:spcAft>
                <a:spcPts val="1425"/>
              </a:spcAft>
              <a:buSzPct val="45000"/>
              <a:buFont typeface="Calibri" panose="020F0502020204030204" pitchFamily="34" charset="0"/>
              <a:buAutoNum type="arabicPeriod"/>
            </a:pPr>
            <a:r>
              <a:rPr lang="fr-FR" altLang="fr-FR" sz="2000" dirty="0">
                <a:latin typeface="Calibri" panose="020F0502020204030204" pitchFamily="34" charset="0"/>
              </a:rPr>
              <a:t>renvoie au travail précaire c’est à dire aux formes d’emploi précaires, à l’emploi précaire.</a:t>
            </a:r>
          </a:p>
          <a:p>
            <a:pPr marL="514350" indent="-512763">
              <a:spcBef>
                <a:spcPts val="638"/>
              </a:spcBef>
              <a:spcAft>
                <a:spcPts val="1425"/>
              </a:spcAft>
              <a:buSzPct val="45000"/>
              <a:buFont typeface="Calibri" panose="020F0502020204030204" pitchFamily="34" charset="0"/>
              <a:buAutoNum type="arabicPeriod"/>
            </a:pPr>
            <a:r>
              <a:rPr lang="fr-FR" altLang="fr-FR" sz="2000" dirty="0">
                <a:latin typeface="Calibri" panose="020F0502020204030204" pitchFamily="34" charset="0"/>
              </a:rPr>
              <a:t>les précaires (renvoie à une expérience persistante d’une certaine précarité par des personnes &gt; une expérience socioculturelle pas toujours négative ou totalement contrainte</a:t>
            </a:r>
          </a:p>
          <a:p>
            <a:pPr marL="514350" indent="-512763">
              <a:spcBef>
                <a:spcPts val="638"/>
              </a:spcBef>
              <a:spcAft>
                <a:spcPts val="1425"/>
              </a:spcAft>
              <a:buSzPct val="45000"/>
              <a:buFont typeface="Calibri" panose="020F0502020204030204" pitchFamily="34" charset="0"/>
              <a:buAutoNum type="arabicPeriod"/>
            </a:pPr>
            <a:r>
              <a:rPr lang="fr-FR" altLang="fr-FR" sz="2000" dirty="0">
                <a:latin typeface="Calibri" panose="020F0502020204030204" pitchFamily="34" charset="0"/>
              </a:rPr>
              <a:t>synonyme d’une forme de pauvreté (cf. ATD quart Monde Père </a:t>
            </a:r>
            <a:r>
              <a:rPr lang="fr-FR" altLang="fr-FR" sz="2000" dirty="0" err="1">
                <a:latin typeface="Calibri" panose="020F0502020204030204" pitchFamily="34" charset="0"/>
              </a:rPr>
              <a:t>Wresinski</a:t>
            </a:r>
            <a:r>
              <a:rPr lang="fr-FR" altLang="fr-FR" sz="2000" dirty="0">
                <a:latin typeface="Calibri" panose="020F0502020204030204" pitchFamily="34" charset="0"/>
              </a:rPr>
              <a:t>) &gt; pauvreté relative (sous un seuil de pauvreté) à distinguer de la pauvreté absolue.</a:t>
            </a:r>
          </a:p>
          <a:p>
            <a:pPr>
              <a:spcBef>
                <a:spcPts val="638"/>
              </a:spcBef>
              <a:spcAft>
                <a:spcPts val="1425"/>
              </a:spcAft>
            </a:pPr>
            <a:endParaRPr lang="fr-FR" altLang="fr-FR" sz="2000" dirty="0">
              <a:latin typeface="Calibri" panose="020F0502020204030204" pitchFamily="34" charset="0"/>
            </a:endParaRPr>
          </a:p>
          <a:p>
            <a:pPr algn="just">
              <a:spcBef>
                <a:spcPts val="638"/>
              </a:spcBef>
              <a:spcAft>
                <a:spcPts val="1425"/>
              </a:spcAft>
              <a:buSzPct val="45000"/>
              <a:buFont typeface="Arial" panose="020B0604020202020204" pitchFamily="34" charset="0"/>
              <a:buChar char="•"/>
            </a:pPr>
            <a:r>
              <a:rPr lang="fr-FR" altLang="fr-FR" sz="2000" b="1" dirty="0">
                <a:latin typeface="Calibri" panose="020F0502020204030204" pitchFamily="34" charset="0"/>
              </a:rPr>
              <a:t>Définition. Pauvreté monétaire et seuil de pauvreté</a:t>
            </a:r>
            <a:r>
              <a:rPr lang="fr-FR" altLang="fr-FR" sz="2000" dirty="0">
                <a:latin typeface="Calibri" panose="020F0502020204030204" pitchFamily="34" charset="0"/>
              </a:rPr>
              <a:t> : un individu (ou un ménage) est considéré comme pauvre lorsqu'il vit dans un ménage dont le niveau de vie est inférieur au seuil de pauvreté. L'Insee, comme Eurostat et les autres pays européens, mesure la pauvreté monétaire de manière relative alors que d'autres pays (comme les États-Unis ou l’Australie) ont une approche absolue. Dans l'approche en termes relatifs, le seuil est déterminé par rapport à la distribution des niveaux de vie de l'ensemble de la population. Eurostat et les pays européens utilisent en général un seuil à 60 % de la médiane des niveaux de vie. La France privilégie également ce seuil, mais publie des taux de pauvreté selon d’autres seuils (40 %, 50 % ou 70 %).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20E06E04-57D4-46B7-B07C-8C77E43135C0}"/>
              </a:ext>
            </a:extLst>
          </p:cNvPr>
          <p:cNvSpPr>
            <a:spLocks noGrp="1" noChangeArrowheads="1"/>
          </p:cNvSpPr>
          <p:nvPr>
            <p:ph type="title" idx="4294967295"/>
          </p:nvPr>
        </p:nvSpPr>
        <p:spPr>
          <a:xfrm>
            <a:off x="591015" y="274638"/>
            <a:ext cx="11006253" cy="889000"/>
          </a:xfrm>
          <a:solidFill>
            <a:srgbClr val="FFFFFF"/>
          </a:solidFill>
          <a:ln w="25560" cap="flat">
            <a:solidFill>
              <a:srgbClr val="000000"/>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altLang="fr-FR" dirty="0"/>
              <a:t>1. </a:t>
            </a:r>
            <a:r>
              <a:rPr lang="fr-FR" altLang="fr-FR" b="1" i="1" dirty="0"/>
              <a:t>Précarité et discontinuité I</a:t>
            </a:r>
          </a:p>
        </p:txBody>
      </p:sp>
      <p:sp>
        <p:nvSpPr>
          <p:cNvPr id="20482" name="Text Box 2">
            <a:extLst>
              <a:ext uri="{FF2B5EF4-FFF2-40B4-BE49-F238E27FC236}">
                <a16:creationId xmlns:a16="http://schemas.microsoft.com/office/drawing/2014/main" id="{9A98CFBD-5A12-43CC-BA5D-F17DE5950D23}"/>
              </a:ext>
            </a:extLst>
          </p:cNvPr>
          <p:cNvSpPr txBox="1">
            <a:spLocks noChangeArrowheads="1"/>
          </p:cNvSpPr>
          <p:nvPr/>
        </p:nvSpPr>
        <p:spPr bwMode="auto">
          <a:xfrm>
            <a:off x="981307" y="1258889"/>
            <a:ext cx="10147610" cy="542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9pPr>
          </a:lstStyle>
          <a:p>
            <a:pPr>
              <a:spcBef>
                <a:spcPts val="638"/>
              </a:spcBef>
              <a:spcAft>
                <a:spcPts val="1425"/>
              </a:spcAft>
              <a:buSzPct val="45000"/>
              <a:buFont typeface="Arial" panose="020B0604020202020204" pitchFamily="34" charset="0"/>
              <a:buChar char="•"/>
            </a:pPr>
            <a:r>
              <a:rPr lang="fr-FR" altLang="fr-FR" dirty="0">
                <a:latin typeface="Calibri" panose="020F0502020204030204" pitchFamily="34" charset="0"/>
              </a:rPr>
              <a:t>Patrick </a:t>
            </a:r>
            <a:r>
              <a:rPr lang="fr-FR" altLang="fr-FR" dirty="0" err="1">
                <a:latin typeface="Calibri" panose="020F0502020204030204" pitchFamily="34" charset="0"/>
              </a:rPr>
              <a:t>Cingolani</a:t>
            </a:r>
            <a:r>
              <a:rPr lang="fr-FR" altLang="fr-FR" dirty="0">
                <a:latin typeface="Calibri" panose="020F0502020204030204" pitchFamily="34" charset="0"/>
              </a:rPr>
              <a:t> (cf. texte dans le recueil) propose la notion de discontinuité pour caractériser la précarité : discontinuité des temps et discontinuité des revenus et des protections</a:t>
            </a:r>
          </a:p>
          <a:p>
            <a:pPr>
              <a:spcBef>
                <a:spcPts val="638"/>
              </a:spcBef>
              <a:spcAft>
                <a:spcPts val="1425"/>
              </a:spcAft>
              <a:buSzPct val="45000"/>
              <a:buFont typeface="Arial" panose="020B0604020202020204" pitchFamily="34" charset="0"/>
              <a:buChar char="•"/>
            </a:pPr>
            <a:r>
              <a:rPr lang="fr-FR" altLang="fr-FR" sz="2400" b="1" i="1" dirty="0">
                <a:latin typeface="Calibri" panose="020F0502020204030204" pitchFamily="34" charset="0"/>
              </a:rPr>
              <a:t>1.1. La discontinuité des temps</a:t>
            </a:r>
            <a:r>
              <a:rPr lang="fr-FR" altLang="fr-FR" sz="2400" b="1" dirty="0">
                <a:latin typeface="Calibri" panose="020F0502020204030204" pitchFamily="34" charset="0"/>
              </a:rPr>
              <a:t> </a:t>
            </a:r>
          </a:p>
          <a:p>
            <a:pPr marL="400050" indent="0">
              <a:spcAft>
                <a:spcPts val="1425"/>
              </a:spcAft>
            </a:pPr>
            <a:r>
              <a:rPr lang="fr-FR" altLang="fr-FR" sz="1600" dirty="0">
                <a:latin typeface="Calibri" panose="020F0502020204030204" pitchFamily="34" charset="0"/>
              </a:rPr>
              <a:t>Ce qui est reconnu de fait par le droit et les types d’emplois (à durée déterminée, emploi temporaire ou intérim etc.) Ces expressions renvoient au caractère i</a:t>
            </a:r>
            <a:r>
              <a:rPr lang="fr-FR" altLang="fr-FR" sz="1600" u="sng" dirty="0">
                <a:latin typeface="Calibri" panose="020F0502020204030204" pitchFamily="34" charset="0"/>
              </a:rPr>
              <a:t>ntermittent du travail précaire entendu comme discontinuité des temps</a:t>
            </a:r>
            <a:r>
              <a:rPr lang="fr-FR" altLang="fr-FR" sz="1600" dirty="0">
                <a:latin typeface="Calibri" panose="020F0502020204030204" pitchFamily="34" charset="0"/>
              </a:rPr>
              <a:t>. Le droit qui réglemente l’usage des formes de travail précaire renvoie également clairement au « non durable », aux « missions » (intérim). Le </a:t>
            </a:r>
            <a:r>
              <a:rPr lang="fr-FR" altLang="fr-FR" sz="1600" u="sng" dirty="0">
                <a:latin typeface="Calibri" panose="020F0502020204030204" pitchFamily="34" charset="0"/>
              </a:rPr>
              <a:t>travail à temps partiel suppose aussi une rupture à l’égard du temps de travail normal </a:t>
            </a:r>
            <a:r>
              <a:rPr lang="fr-FR" altLang="fr-FR" sz="1600" dirty="0">
                <a:latin typeface="Calibri" panose="020F0502020204030204" pitchFamily="34" charset="0"/>
              </a:rPr>
              <a:t>d’un salarié (est considéré comme temps partiel, tout emploi dont la durée est inférieure d’au moins un cinquième de la durée légale du travail &gt;80%). Le droit indique ainsi un seuil de temps à partir duquel la question de la précarité peut être envisagée, ce qui permet éventuellement, dans l’idée d’une discontinuité des temps, d’envisager d’élargir la précarité à des formes d’emploi inscrites dans la gestion de l’aléa. </a:t>
            </a:r>
            <a:r>
              <a:rPr lang="fr-FR" altLang="fr-FR" sz="1600" dirty="0" err="1">
                <a:latin typeface="Calibri" panose="020F0502020204030204" pitchFamily="34" charset="0"/>
              </a:rPr>
              <a:t>Cingolani</a:t>
            </a:r>
            <a:r>
              <a:rPr lang="fr-FR" altLang="fr-FR" sz="1600" dirty="0">
                <a:latin typeface="Calibri" panose="020F0502020204030204" pitchFamily="34" charset="0"/>
              </a:rPr>
              <a:t> affirme ainsi : « </a:t>
            </a:r>
            <a:r>
              <a:rPr lang="fr-FR" altLang="fr-FR" sz="1600" i="1" dirty="0">
                <a:latin typeface="Calibri" panose="020F0502020204030204" pitchFamily="34" charset="0"/>
              </a:rPr>
              <a:t>La </a:t>
            </a:r>
            <a:r>
              <a:rPr lang="fr-FR" altLang="fr-FR" sz="1600" i="1" dirty="0" err="1">
                <a:latin typeface="Calibri" panose="020F0502020204030204" pitchFamily="34" charset="0"/>
              </a:rPr>
              <a:t>volativité</a:t>
            </a:r>
            <a:r>
              <a:rPr lang="fr-FR" altLang="fr-FR" sz="1600" i="1" dirty="0">
                <a:latin typeface="Calibri" panose="020F0502020204030204" pitchFamily="34" charset="0"/>
              </a:rPr>
              <a:t> des conditions d’emploi, un fort turn-over, la mortalité rapide de petites entreprises artisanales, ou certaines formes de travail indépendant, comme autant de manifestations de la discontinuité, peuvent être l’expression d’une certaine précarité. Les unes et les autres peuvent exposer les salariés à l’aléa, et c’est la raison pour laquelle des types spécifiques de sous-traitance doivent être entendus comme précaires, quoique ne supposant pas légalement la discontinuité</a:t>
            </a:r>
            <a:r>
              <a:rPr lang="fr-FR" altLang="fr-FR" sz="1600" dirty="0">
                <a:latin typeface="Calibri" panose="020F0502020204030204" pitchFamily="34" charset="0"/>
              </a:rPr>
              <a:t> » (c’est-à-dire qu’on peut être employé en CDI dans un secteur très concurrentiel soumis à l’incertitude et ainsi à la précarité).</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336EA9B9-C36C-4FA9-99B6-7BDBDE89D891}"/>
              </a:ext>
            </a:extLst>
          </p:cNvPr>
          <p:cNvSpPr>
            <a:spLocks noGrp="1" noChangeArrowheads="1"/>
          </p:cNvSpPr>
          <p:nvPr>
            <p:ph type="title" idx="4294967295"/>
          </p:nvPr>
        </p:nvSpPr>
        <p:spPr>
          <a:xfrm>
            <a:off x="669073" y="274638"/>
            <a:ext cx="10883590" cy="1143000"/>
          </a:xfrm>
          <a:solidFill>
            <a:srgbClr val="FFFFFF"/>
          </a:solidFill>
          <a:ln w="25560" cap="flat">
            <a:solidFill>
              <a:srgbClr val="000000"/>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altLang="fr-FR" dirty="0"/>
              <a:t>1. </a:t>
            </a:r>
            <a:r>
              <a:rPr lang="fr-FR" altLang="fr-FR" b="1" i="1" dirty="0"/>
              <a:t>Précarité et discontinuité II</a:t>
            </a:r>
          </a:p>
        </p:txBody>
      </p:sp>
      <p:sp>
        <p:nvSpPr>
          <p:cNvPr id="21506" name="Text Box 2">
            <a:extLst>
              <a:ext uri="{FF2B5EF4-FFF2-40B4-BE49-F238E27FC236}">
                <a16:creationId xmlns:a16="http://schemas.microsoft.com/office/drawing/2014/main" id="{23814C27-180D-4863-B77A-E444F69B829C}"/>
              </a:ext>
            </a:extLst>
          </p:cNvPr>
          <p:cNvSpPr txBox="1">
            <a:spLocks noChangeArrowheads="1"/>
          </p:cNvSpPr>
          <p:nvPr/>
        </p:nvSpPr>
        <p:spPr bwMode="auto">
          <a:xfrm>
            <a:off x="747131" y="1600200"/>
            <a:ext cx="10805531"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9pPr>
          </a:lstStyle>
          <a:p>
            <a:pPr>
              <a:spcBef>
                <a:spcPts val="638"/>
              </a:spcBef>
              <a:spcAft>
                <a:spcPts val="1425"/>
              </a:spcAft>
              <a:buSzPct val="45000"/>
              <a:buFont typeface="Arial" panose="020B0604020202020204" pitchFamily="34" charset="0"/>
              <a:buChar char="•"/>
            </a:pPr>
            <a:r>
              <a:rPr lang="fr-FR" altLang="fr-FR" sz="3200" dirty="0">
                <a:latin typeface="Calibri" panose="020F0502020204030204" pitchFamily="34" charset="0"/>
              </a:rPr>
              <a:t>1.2. </a:t>
            </a:r>
            <a:r>
              <a:rPr lang="fr-FR" altLang="fr-FR" sz="3200" i="1" dirty="0">
                <a:latin typeface="Calibri" panose="020F0502020204030204" pitchFamily="34" charset="0"/>
              </a:rPr>
              <a:t>Discontinuité du revenu et des protections</a:t>
            </a:r>
          </a:p>
          <a:p>
            <a:pPr marL="457200" indent="0">
              <a:spcAft>
                <a:spcPts val="1425"/>
              </a:spcAft>
            </a:pPr>
            <a:r>
              <a:rPr lang="fr-FR" altLang="fr-FR" sz="2000" dirty="0">
                <a:latin typeface="Calibri" panose="020F0502020204030204" pitchFamily="34" charset="0"/>
              </a:rPr>
              <a:t>La précarité renvoie à une carence discontinue de protection sociale et de revenu. &gt; incertitude et vulnérabilité.</a:t>
            </a:r>
          </a:p>
          <a:p>
            <a:pPr marL="457200" indent="0">
              <a:spcAft>
                <a:spcPts val="1425"/>
              </a:spcAft>
            </a:pPr>
            <a:r>
              <a:rPr lang="fr-FR" altLang="fr-FR" sz="2000" dirty="0">
                <a:latin typeface="Calibri" panose="020F0502020204030204" pitchFamily="34" charset="0"/>
              </a:rPr>
              <a:t>L’emploi précaire suppose une temporalité qui sort de la temporalité ordinaire du travail et expose plus fréquemment au chômage, il renvoie aussi souvent à de faibles revenus et concerne plus souvent des emplois peu qualifiés à rémunération irrégulière (ex 80% des salariés de l’intérim sont des ouvriers ou employés non qualifiés, 2,5% sont des cadres ; 50% des embauches en CDD concernent des salariés non qualifiés). </a:t>
            </a:r>
          </a:p>
          <a:p>
            <a:pPr marL="457200" indent="0">
              <a:spcAft>
                <a:spcPts val="1425"/>
              </a:spcAft>
            </a:pPr>
            <a:r>
              <a:rPr lang="fr-FR" altLang="fr-FR" sz="2000" dirty="0">
                <a:latin typeface="Calibri" panose="020F0502020204030204" pitchFamily="34" charset="0"/>
              </a:rPr>
              <a:t>La protection sociale associée à des emplois précaires est toujours moins importante que pour les salariés à temps complet, permanents ou titulaires : le droit à la retraite est minoré du fait de l’alternance des périodes d’activité, inactivité, chômage. Indirectement le droit à la santé est moins protecteur quand on est précaire – par exemple les intérimaires ne bénéficient pas de la mutuelle d’entreprise de l’entreprise qui utilise la personne intérimaire).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CC5BCB47-793A-4448-9307-D3F84EE64F0C}"/>
              </a:ext>
            </a:extLst>
          </p:cNvPr>
          <p:cNvSpPr>
            <a:spLocks noGrp="1" noChangeArrowheads="1"/>
          </p:cNvSpPr>
          <p:nvPr>
            <p:ph type="title" idx="4294967295"/>
          </p:nvPr>
        </p:nvSpPr>
        <p:spPr>
          <a:xfrm>
            <a:off x="1981200" y="274638"/>
            <a:ext cx="8229600" cy="562074"/>
          </a:xfrm>
          <a:solidFill>
            <a:srgbClr val="FFFFFF"/>
          </a:solidFill>
          <a:ln w="25560" cap="flat">
            <a:solidFill>
              <a:srgbClr val="000000"/>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altLang="fr-FR" sz="2400" dirty="0"/>
              <a:t>2. </a:t>
            </a:r>
            <a:r>
              <a:rPr lang="fr-FR" altLang="fr-FR" sz="2400" b="1" i="1" dirty="0"/>
              <a:t>Les fonctions économique et politique de l’emploi précaire</a:t>
            </a:r>
            <a:r>
              <a:rPr lang="fr-FR" altLang="fr-FR" sz="2400" dirty="0"/>
              <a:t> </a:t>
            </a:r>
          </a:p>
        </p:txBody>
      </p:sp>
      <p:sp>
        <p:nvSpPr>
          <p:cNvPr id="22530" name="Text Box 2">
            <a:extLst>
              <a:ext uri="{FF2B5EF4-FFF2-40B4-BE49-F238E27FC236}">
                <a16:creationId xmlns:a16="http://schemas.microsoft.com/office/drawing/2014/main" id="{20F86F4C-09D5-421D-A59E-F826915B0870}"/>
              </a:ext>
            </a:extLst>
          </p:cNvPr>
          <p:cNvSpPr txBox="1">
            <a:spLocks noChangeArrowheads="1"/>
          </p:cNvSpPr>
          <p:nvPr/>
        </p:nvSpPr>
        <p:spPr bwMode="auto">
          <a:xfrm>
            <a:off x="323385" y="980728"/>
            <a:ext cx="11441152" cy="56026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514350" indent="-51276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9pPr>
          </a:lstStyle>
          <a:p>
            <a:pPr>
              <a:spcBef>
                <a:spcPts val="600"/>
              </a:spcBef>
              <a:spcAft>
                <a:spcPts val="600"/>
              </a:spcAft>
              <a:buSzPct val="45000"/>
              <a:buFont typeface="Times New Roman" panose="02020603050405020304" pitchFamily="18" charset="0"/>
              <a:buAutoNum type="arabicPeriod"/>
            </a:pPr>
            <a:r>
              <a:rPr lang="fr-FR" altLang="fr-FR" sz="2000" b="1" dirty="0">
                <a:latin typeface="Calibri" panose="020F0502020204030204" pitchFamily="34" charset="0"/>
              </a:rPr>
              <a:t>Fonction économique d’ajustement </a:t>
            </a:r>
            <a:r>
              <a:rPr lang="fr-FR" altLang="fr-FR" sz="2000" dirty="0">
                <a:latin typeface="Calibri" panose="020F0502020204030204" pitchFamily="34" charset="0"/>
              </a:rPr>
              <a:t>selon les besoins de l’économie définis par les entreprises.</a:t>
            </a:r>
          </a:p>
          <a:p>
            <a:pPr>
              <a:spcBef>
                <a:spcPts val="600"/>
              </a:spcBef>
              <a:buSzPct val="45000"/>
              <a:buFont typeface="Times New Roman" panose="02020603050405020304" pitchFamily="18" charset="0"/>
              <a:buAutoNum type="arabicPeriod"/>
            </a:pPr>
            <a:r>
              <a:rPr lang="fr-FR" altLang="fr-FR" sz="2000" b="1" dirty="0">
                <a:latin typeface="Calibri" panose="020F0502020204030204" pitchFamily="34" charset="0"/>
              </a:rPr>
              <a:t>Fonction de segmentation </a:t>
            </a:r>
            <a:r>
              <a:rPr lang="fr-FR" altLang="fr-FR" sz="2000" dirty="0">
                <a:latin typeface="Calibri" panose="020F0502020204030204" pitchFamily="34" charset="0"/>
              </a:rPr>
              <a:t>des collectifs de travail &gt; externaliser la gestion des postes peu qualifiés, s’extraire de la responsabilité sociale des carrières professionnelles.</a:t>
            </a:r>
          </a:p>
          <a:p>
            <a:pPr marL="400050" indent="0">
              <a:spcBef>
                <a:spcPts val="600"/>
              </a:spcBef>
              <a:spcAft>
                <a:spcPts val="600"/>
              </a:spcAft>
            </a:pPr>
            <a:r>
              <a:rPr lang="fr-FR" altLang="fr-FR" sz="1600" dirty="0">
                <a:latin typeface="Calibri" panose="020F0502020204030204" pitchFamily="34" charset="0"/>
              </a:rPr>
              <a:t>Cela renvoie à la théorie de la segmentation du marché du travail et de la distinction entre marché primaire et marché secondaire (auteurs : </a:t>
            </a:r>
            <a:r>
              <a:rPr lang="fr-FR" altLang="fr-FR" sz="1600" dirty="0" err="1">
                <a:latin typeface="Calibri" panose="020F0502020204030204" pitchFamily="34" charset="0"/>
              </a:rPr>
              <a:t>Piore</a:t>
            </a:r>
            <a:r>
              <a:rPr lang="fr-FR" altLang="fr-FR" sz="1600" dirty="0">
                <a:latin typeface="Calibri" panose="020F0502020204030204" pitchFamily="34" charset="0"/>
              </a:rPr>
              <a:t> et </a:t>
            </a:r>
            <a:r>
              <a:rPr lang="fr-FR" altLang="fr-FR" sz="1600" dirty="0" err="1">
                <a:latin typeface="Calibri" panose="020F0502020204030204" pitchFamily="34" charset="0"/>
              </a:rPr>
              <a:t>Doeringer</a:t>
            </a:r>
            <a:r>
              <a:rPr lang="fr-FR" altLang="fr-FR" sz="1600" dirty="0">
                <a:latin typeface="Calibri" panose="020F0502020204030204" pitchFamily="34" charset="0"/>
              </a:rPr>
              <a:t>), cette théorie conteste la définition classique du marché économique. Cf. </a:t>
            </a:r>
            <a:r>
              <a:rPr lang="fr-FR" altLang="fr-FR" sz="1600" dirty="0">
                <a:latin typeface="Calibri" panose="020F0502020204030204" pitchFamily="34" charset="0"/>
                <a:hlinkClick r:id="rId3"/>
              </a:rPr>
              <a:t>https://www.youtube.com/watch?v=WUWa83w_4Pw</a:t>
            </a:r>
          </a:p>
          <a:p>
            <a:pPr>
              <a:spcBef>
                <a:spcPts val="600"/>
              </a:spcBef>
            </a:pPr>
            <a:r>
              <a:rPr lang="fr-FR" altLang="fr-FR" sz="1600" dirty="0">
                <a:latin typeface="Calibri" panose="020F0502020204030204" pitchFamily="34" charset="0"/>
              </a:rPr>
              <a:t>Ces segmentations renvoient toujours peu ou prou à des formes de division dans la population active : femmes / étrangers / territoriaux / jeunes ou juniors, vieux ou seniors etc.</a:t>
            </a:r>
          </a:p>
          <a:p>
            <a:pPr marL="342900" indent="-341313">
              <a:buSzPct val="45000"/>
              <a:buFont typeface="Arial" panose="020B0604020202020204" pitchFamily="34" charset="0"/>
              <a:buChar char="•"/>
            </a:pPr>
            <a:r>
              <a:rPr lang="fr-FR" altLang="fr-FR" sz="1600" dirty="0">
                <a:latin typeface="Calibri" panose="020F0502020204030204" pitchFamily="34" charset="0"/>
              </a:rPr>
              <a:t>C’est à dire toujours à deux principes : principe de séparation, principe de hiérarchisation. Les femmes ou les étrangers sont séparés des hommes ou des nationaux au sens où leurs emplois sont inférieurs à ceux des hommes (on a vu que les femmes étaient, plus que les hommes, concernées par le sous-emploi et les formes précaires d’emploi, à temps partie ou à durée limitée) ou des nationaux ou des populations blanches scolairement dotés issus des classes moyennes et supérieures. &gt; </a:t>
            </a:r>
            <a:r>
              <a:rPr lang="fr-FR" altLang="fr-FR" sz="1600" i="1" dirty="0">
                <a:latin typeface="Calibri" panose="020F0502020204030204" pitchFamily="34" charset="0"/>
              </a:rPr>
              <a:t>attention à la confusion entre race et nationalité </a:t>
            </a:r>
            <a:r>
              <a:rPr lang="fr-FR" altLang="fr-FR" sz="1600" dirty="0">
                <a:latin typeface="Calibri" panose="020F0502020204030204" pitchFamily="34" charset="0"/>
              </a:rPr>
              <a:t>: on peut être noir et de nationalité française. Mais parce que noir (ou « arabe », « magrébin », « asiatique »), les normes sociales et de nombreuses prénotions font que l’individu est racisé dans un rapport social qui le place presque toujours une position d’infériorité sociale. Sur les débats sur cette notion Cf. </a:t>
            </a:r>
            <a:r>
              <a:rPr lang="fr-FR" altLang="fr-FR" sz="1600" dirty="0">
                <a:latin typeface="Calibri" panose="020F0502020204030204" pitchFamily="34" charset="0"/>
                <a:hlinkClick r:id="rId4"/>
              </a:rPr>
              <a:t>https://www.franceculture.fr/societe/blanchite-et-race-pourquoi-ce-de</a:t>
            </a:r>
            <a:r>
              <a:rPr lang="fr-FR" altLang="fr-FR" sz="1600" i="1" dirty="0">
                <a:latin typeface="Calibri" panose="020F0502020204030204" pitchFamily="34" charset="0"/>
                <a:hlinkClick r:id="rId4"/>
              </a:rPr>
              <a:t>ni-tenace</a:t>
            </a:r>
          </a:p>
          <a:p>
            <a:r>
              <a:rPr lang="fr-FR" altLang="fr-FR" sz="1600" i="1" dirty="0">
                <a:latin typeface="Calibri" panose="020F0502020204030204" pitchFamily="34" charset="0"/>
              </a:rPr>
              <a:t>	&gt; Regardez notamment la vidéo interview de l’écrivain James Baldwin</a:t>
            </a:r>
          </a:p>
          <a:p>
            <a:pPr marL="342900" indent="-341313">
              <a:buSzPct val="45000"/>
              <a:buFont typeface="Arial" panose="020B0604020202020204" pitchFamily="34" charset="0"/>
              <a:buChar char="•"/>
            </a:pPr>
            <a:r>
              <a:rPr lang="fr-FR" altLang="fr-FR" sz="1600" dirty="0">
                <a:latin typeface="Calibri" panose="020F0502020204030204" pitchFamily="34" charset="0"/>
              </a:rPr>
              <a:t>Historiquement, dans la grande industrie, les distinctions patronales entre français et étrangers ont beaucoup servis à segmenter le groupe ouvrier, en différentes strates plus ou moins qualifiées d’une part et plus ou moins protégées d’autre part. Robert </a:t>
            </a:r>
            <a:r>
              <a:rPr lang="fr-FR" altLang="fr-FR" sz="1600" dirty="0" err="1">
                <a:latin typeface="Calibri" panose="020F0502020204030204" pitchFamily="34" charset="0"/>
              </a:rPr>
              <a:t>Linhart</a:t>
            </a:r>
            <a:r>
              <a:rPr lang="fr-FR" altLang="fr-FR" sz="1600" dirty="0">
                <a:latin typeface="Calibri" panose="020F0502020204030204" pitchFamily="34" charset="0"/>
              </a:rPr>
              <a:t> dans </a:t>
            </a:r>
            <a:r>
              <a:rPr lang="fr-FR" altLang="fr-FR" sz="1600" i="1" dirty="0">
                <a:latin typeface="Calibri" panose="020F0502020204030204" pitchFamily="34" charset="0"/>
              </a:rPr>
              <a:t>L’Etabli</a:t>
            </a:r>
            <a:r>
              <a:rPr lang="fr-FR" altLang="fr-FR" sz="1600" dirty="0">
                <a:latin typeface="Calibri" panose="020F0502020204030204" pitchFamily="34" charset="0"/>
              </a:rPr>
              <a:t> explique que les formes de contrat n’étaient pas les mêmes pour les ouvriers français et les travailleurs immigrés.</a:t>
            </a:r>
          </a:p>
          <a:p>
            <a:pPr>
              <a:spcBef>
                <a:spcPts val="638"/>
              </a:spcBef>
              <a:spcAft>
                <a:spcPts val="1425"/>
              </a:spcAft>
            </a:pPr>
            <a:endParaRPr lang="fr-FR" altLang="fr-FR" sz="3200" dirty="0">
              <a:latin typeface="Calibri" panose="020F0502020204030204" pitchFamily="34"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67B05A1F-FC35-450A-ABBC-897A8B520A2B}"/>
              </a:ext>
            </a:extLst>
          </p:cNvPr>
          <p:cNvSpPr>
            <a:spLocks noGrp="1" noChangeArrowheads="1"/>
          </p:cNvSpPr>
          <p:nvPr>
            <p:ph type="title" idx="4294967295"/>
          </p:nvPr>
        </p:nvSpPr>
        <p:spPr>
          <a:xfrm>
            <a:off x="936701" y="274639"/>
            <a:ext cx="10247971" cy="1220787"/>
          </a:xfrm>
          <a:solidFill>
            <a:srgbClr val="FFFFFF"/>
          </a:solidFill>
          <a:ln w="25560" cap="flat">
            <a:solidFill>
              <a:srgbClr val="000000"/>
            </a:solidFill>
            <a:round/>
            <a:headEnd/>
            <a:tailEnd/>
          </a:ln>
        </p:spPr>
        <p:txBody>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altLang="fr-FR" sz="2800" i="1" dirty="0"/>
              <a:t>Exercices possibles à partir du document annuel de l’INSEE « Photographie du marché du travail </a:t>
            </a:r>
            <a:r>
              <a:rPr lang="fr-FR" altLang="fr-FR" sz="3200" i="1" dirty="0"/>
              <a:t>»</a:t>
            </a:r>
          </a:p>
        </p:txBody>
      </p:sp>
      <p:sp>
        <p:nvSpPr>
          <p:cNvPr id="23554" name="Text Box 2">
            <a:extLst>
              <a:ext uri="{FF2B5EF4-FFF2-40B4-BE49-F238E27FC236}">
                <a16:creationId xmlns:a16="http://schemas.microsoft.com/office/drawing/2014/main" id="{0C6393FF-AFF5-4D45-819E-391AE7F877C3}"/>
              </a:ext>
            </a:extLst>
          </p:cNvPr>
          <p:cNvSpPr txBox="1">
            <a:spLocks noChangeArrowheads="1"/>
          </p:cNvSpPr>
          <p:nvPr/>
        </p:nvSpPr>
        <p:spPr bwMode="auto">
          <a:xfrm>
            <a:off x="1981200" y="1638301"/>
            <a:ext cx="8229600" cy="448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41313">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SimSun" panose="02010600030101010101" pitchFamily="2" charset="-122"/>
              </a:defRPr>
            </a:lvl9pPr>
          </a:lstStyle>
          <a:p>
            <a:pPr>
              <a:spcBef>
                <a:spcPts val="638"/>
              </a:spcBef>
              <a:spcAft>
                <a:spcPts val="1425"/>
              </a:spcAft>
              <a:buSzPct val="45000"/>
              <a:buFont typeface="Arial" panose="020B0604020202020204" pitchFamily="34" charset="0"/>
              <a:buChar char="•"/>
            </a:pPr>
            <a:r>
              <a:rPr lang="fr-FR" altLang="fr-FR" sz="2400" dirty="0">
                <a:latin typeface="Calibri" panose="020F0502020204030204" pitchFamily="34" charset="0"/>
              </a:rPr>
              <a:t>Apprendre les définitions de la page 4</a:t>
            </a:r>
          </a:p>
          <a:p>
            <a:pPr>
              <a:spcBef>
                <a:spcPts val="638"/>
              </a:spcBef>
              <a:spcAft>
                <a:spcPts val="1425"/>
              </a:spcAft>
              <a:buSzPct val="45000"/>
              <a:buFont typeface="Arial" panose="020B0604020202020204" pitchFamily="34" charset="0"/>
              <a:buChar char="•"/>
            </a:pPr>
            <a:r>
              <a:rPr lang="fr-FR" altLang="fr-FR" sz="2400" dirty="0">
                <a:latin typeface="Calibri" panose="020F0502020204030204" pitchFamily="34" charset="0"/>
              </a:rPr>
              <a:t>A partir de la variable sexe (la plupart des tableaux distinguent les hommes et les femmes), dressez une liste d’indicateurs qui montrent que les femmes sont plus exposées à la précarité que les hommes.</a:t>
            </a:r>
          </a:p>
          <a:p>
            <a:pPr>
              <a:spcBef>
                <a:spcPts val="638"/>
              </a:spcBef>
              <a:spcAft>
                <a:spcPts val="1425"/>
              </a:spcAft>
              <a:buSzPct val="45000"/>
              <a:buFont typeface="Arial" panose="020B0604020202020204" pitchFamily="34" charset="0"/>
              <a:buChar char="•"/>
            </a:pPr>
            <a:r>
              <a:rPr lang="fr-FR" altLang="fr-FR" sz="2400" dirty="0">
                <a:latin typeface="Calibri" panose="020F0502020204030204" pitchFamily="34" charset="0"/>
              </a:rPr>
              <a:t>Quelles sont les caractéristiques des 15-24 ans par rapport au marché du travail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1241</Words>
  <Application>Microsoft Office PowerPoint</Application>
  <PresentationFormat>Grand écran</PresentationFormat>
  <Paragraphs>39</Paragraphs>
  <Slides>6</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SimSun</vt:lpstr>
      <vt:lpstr>Arial</vt:lpstr>
      <vt:lpstr>Calibri</vt:lpstr>
      <vt:lpstr>Calibri Light</vt:lpstr>
      <vt:lpstr>Times New Roman</vt:lpstr>
      <vt:lpstr>Thème Office</vt:lpstr>
      <vt:lpstr>Précarité et précaires Sociologie des précaires</vt:lpstr>
      <vt:lpstr>Introduction. Qu’est-ce que la précarité ?</vt:lpstr>
      <vt:lpstr>1. Précarité et discontinuité I</vt:lpstr>
      <vt:lpstr>1. Précarité et discontinuité II</vt:lpstr>
      <vt:lpstr>2. Les fonctions économique et politique de l’emploi précaire </vt:lpstr>
      <vt:lpstr>Exercices possibles à partir du document annuel de l’INSEE « Photographie du marché du travail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Précarité et précaires Sociologie des précaires</dc:title>
  <dc:creator>Fabrice Guilbaud</dc:creator>
  <cp:lastModifiedBy>Fabrice Guilbaud</cp:lastModifiedBy>
  <cp:revision>1</cp:revision>
  <dcterms:created xsi:type="dcterms:W3CDTF">2024-03-22T11:21:02Z</dcterms:created>
  <dcterms:modified xsi:type="dcterms:W3CDTF">2024-03-22T11:24:15Z</dcterms:modified>
</cp:coreProperties>
</file>