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1" r:id="rId6"/>
    <p:sldId id="260" r:id="rId7"/>
    <p:sldId id="262" r:id="rId8"/>
  </p:sldIdLst>
  <p:sldSz cx="9144000" cy="6858000" type="screen4x3"/>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65"/>
  </p:normalViewPr>
  <p:slideViewPr>
    <p:cSldViewPr snapToGrid="0" snapToObjects="1">
      <p:cViewPr varScale="1">
        <p:scale>
          <a:sx n="107" d="100"/>
          <a:sy n="107" d="100"/>
        </p:scale>
        <p:origin x="1760" y="16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et modifiez le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4A31CF47-9B4C-D94A-910A-845488B66B70}" type="datetimeFigureOut">
              <a:rPr lang="fr-FR" smtClean="0"/>
              <a:t>13/01/2025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D0E0F67-B5D5-D948-B6D1-9E484D48A461}" type="slidenum">
              <a:rPr lang="fr-FR" smtClean="0"/>
              <a:t>‹N°›</a:t>
            </a:fld>
            <a:endParaRPr lang="fr-FR"/>
          </a:p>
        </p:txBody>
      </p:sp>
    </p:spTree>
    <p:extLst>
      <p:ext uri="{BB962C8B-B14F-4D97-AF65-F5344CB8AC3E}">
        <p14:creationId xmlns:p14="http://schemas.microsoft.com/office/powerpoint/2010/main" val="16506412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4A31CF47-9B4C-D94A-910A-845488B66B70}" type="datetimeFigureOut">
              <a:rPr lang="fr-FR" smtClean="0"/>
              <a:t>13/01/2025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D0E0F67-B5D5-D948-B6D1-9E484D48A461}" type="slidenum">
              <a:rPr lang="fr-FR" smtClean="0"/>
              <a:t>‹N°›</a:t>
            </a:fld>
            <a:endParaRPr lang="fr-FR"/>
          </a:p>
        </p:txBody>
      </p:sp>
    </p:spTree>
    <p:extLst>
      <p:ext uri="{BB962C8B-B14F-4D97-AF65-F5344CB8AC3E}">
        <p14:creationId xmlns:p14="http://schemas.microsoft.com/office/powerpoint/2010/main" val="4100947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et modifiez le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4A31CF47-9B4C-D94A-910A-845488B66B70}" type="datetimeFigureOut">
              <a:rPr lang="fr-FR" smtClean="0"/>
              <a:t>13/01/2025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D0E0F67-B5D5-D948-B6D1-9E484D48A461}" type="slidenum">
              <a:rPr lang="fr-FR" smtClean="0"/>
              <a:t>‹N°›</a:t>
            </a:fld>
            <a:endParaRPr lang="fr-FR"/>
          </a:p>
        </p:txBody>
      </p:sp>
    </p:spTree>
    <p:extLst>
      <p:ext uri="{BB962C8B-B14F-4D97-AF65-F5344CB8AC3E}">
        <p14:creationId xmlns:p14="http://schemas.microsoft.com/office/powerpoint/2010/main" val="26391983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4A31CF47-9B4C-D94A-910A-845488B66B70}" type="datetimeFigureOut">
              <a:rPr lang="fr-FR" smtClean="0"/>
              <a:t>13/01/2025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D0E0F67-B5D5-D948-B6D1-9E484D48A461}" type="slidenum">
              <a:rPr lang="fr-FR" smtClean="0"/>
              <a:t>‹N°›</a:t>
            </a:fld>
            <a:endParaRPr lang="fr-FR"/>
          </a:p>
        </p:txBody>
      </p:sp>
    </p:spTree>
    <p:extLst>
      <p:ext uri="{BB962C8B-B14F-4D97-AF65-F5344CB8AC3E}">
        <p14:creationId xmlns:p14="http://schemas.microsoft.com/office/powerpoint/2010/main" val="5771877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et modifiez le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4A31CF47-9B4C-D94A-910A-845488B66B70}" type="datetimeFigureOut">
              <a:rPr lang="fr-FR" smtClean="0"/>
              <a:t>13/01/2025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D0E0F67-B5D5-D948-B6D1-9E484D48A461}" type="slidenum">
              <a:rPr lang="fr-FR" smtClean="0"/>
              <a:t>‹N°›</a:t>
            </a:fld>
            <a:endParaRPr lang="fr-FR"/>
          </a:p>
        </p:txBody>
      </p:sp>
    </p:spTree>
    <p:extLst>
      <p:ext uri="{BB962C8B-B14F-4D97-AF65-F5344CB8AC3E}">
        <p14:creationId xmlns:p14="http://schemas.microsoft.com/office/powerpoint/2010/main" val="7674002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4A31CF47-9B4C-D94A-910A-845488B66B70}" type="datetimeFigureOut">
              <a:rPr lang="fr-FR" smtClean="0"/>
              <a:t>13/01/2025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D0E0F67-B5D5-D948-B6D1-9E484D48A461}" type="slidenum">
              <a:rPr lang="fr-FR" smtClean="0"/>
              <a:t>‹N°›</a:t>
            </a:fld>
            <a:endParaRPr lang="fr-FR"/>
          </a:p>
        </p:txBody>
      </p:sp>
    </p:spTree>
    <p:extLst>
      <p:ext uri="{BB962C8B-B14F-4D97-AF65-F5344CB8AC3E}">
        <p14:creationId xmlns:p14="http://schemas.microsoft.com/office/powerpoint/2010/main" val="22675349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et modifiez le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4A31CF47-9B4C-D94A-910A-845488B66B70}" type="datetimeFigureOut">
              <a:rPr lang="fr-FR" smtClean="0"/>
              <a:t>13/01/2025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2D0E0F67-B5D5-D948-B6D1-9E484D48A461}" type="slidenum">
              <a:rPr lang="fr-FR" smtClean="0"/>
              <a:t>‹N°›</a:t>
            </a:fld>
            <a:endParaRPr lang="fr-FR"/>
          </a:p>
        </p:txBody>
      </p:sp>
    </p:spTree>
    <p:extLst>
      <p:ext uri="{BB962C8B-B14F-4D97-AF65-F5344CB8AC3E}">
        <p14:creationId xmlns:p14="http://schemas.microsoft.com/office/powerpoint/2010/main" val="5275524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e la date 2"/>
          <p:cNvSpPr>
            <a:spLocks noGrp="1"/>
          </p:cNvSpPr>
          <p:nvPr>
            <p:ph type="dt" sz="half" idx="10"/>
          </p:nvPr>
        </p:nvSpPr>
        <p:spPr/>
        <p:txBody>
          <a:bodyPr/>
          <a:lstStyle/>
          <a:p>
            <a:fld id="{4A31CF47-9B4C-D94A-910A-845488B66B70}" type="datetimeFigureOut">
              <a:rPr lang="fr-FR" smtClean="0"/>
              <a:t>13/01/2025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2D0E0F67-B5D5-D948-B6D1-9E484D48A461}" type="slidenum">
              <a:rPr lang="fr-FR" smtClean="0"/>
              <a:t>‹N°›</a:t>
            </a:fld>
            <a:endParaRPr lang="fr-FR"/>
          </a:p>
        </p:txBody>
      </p:sp>
    </p:spTree>
    <p:extLst>
      <p:ext uri="{BB962C8B-B14F-4D97-AF65-F5344CB8AC3E}">
        <p14:creationId xmlns:p14="http://schemas.microsoft.com/office/powerpoint/2010/main" val="7008017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A31CF47-9B4C-D94A-910A-845488B66B70}" type="datetimeFigureOut">
              <a:rPr lang="fr-FR" smtClean="0"/>
              <a:t>13/01/2025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2D0E0F67-B5D5-D948-B6D1-9E484D48A461}" type="slidenum">
              <a:rPr lang="fr-FR" smtClean="0"/>
              <a:t>‹N°›</a:t>
            </a:fld>
            <a:endParaRPr lang="fr-FR"/>
          </a:p>
        </p:txBody>
      </p:sp>
    </p:spTree>
    <p:extLst>
      <p:ext uri="{BB962C8B-B14F-4D97-AF65-F5344CB8AC3E}">
        <p14:creationId xmlns:p14="http://schemas.microsoft.com/office/powerpoint/2010/main" val="40381096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et modifiez le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4A31CF47-9B4C-D94A-910A-845488B66B70}" type="datetimeFigureOut">
              <a:rPr lang="fr-FR" smtClean="0"/>
              <a:t>13/01/2025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D0E0F67-B5D5-D948-B6D1-9E484D48A461}" type="slidenum">
              <a:rPr lang="fr-FR" smtClean="0"/>
              <a:t>‹N°›</a:t>
            </a:fld>
            <a:endParaRPr lang="fr-FR"/>
          </a:p>
        </p:txBody>
      </p:sp>
    </p:spTree>
    <p:extLst>
      <p:ext uri="{BB962C8B-B14F-4D97-AF65-F5344CB8AC3E}">
        <p14:creationId xmlns:p14="http://schemas.microsoft.com/office/powerpoint/2010/main" val="2643169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et modifiez le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4A31CF47-9B4C-D94A-910A-845488B66B70}" type="datetimeFigureOut">
              <a:rPr lang="fr-FR" smtClean="0"/>
              <a:t>13/01/2025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D0E0F67-B5D5-D948-B6D1-9E484D48A461}" type="slidenum">
              <a:rPr lang="fr-FR" smtClean="0"/>
              <a:t>‹N°›</a:t>
            </a:fld>
            <a:endParaRPr lang="fr-FR"/>
          </a:p>
        </p:txBody>
      </p:sp>
    </p:spTree>
    <p:extLst>
      <p:ext uri="{BB962C8B-B14F-4D97-AF65-F5344CB8AC3E}">
        <p14:creationId xmlns:p14="http://schemas.microsoft.com/office/powerpoint/2010/main" val="5196585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Cliquez et modifiez le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31CF47-9B4C-D94A-910A-845488B66B70}" type="datetimeFigureOut">
              <a:rPr lang="fr-FR" smtClean="0"/>
              <a:t>13/01/2025</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0E0F67-B5D5-D948-B6D1-9E484D48A461}" type="slidenum">
              <a:rPr lang="fr-FR" smtClean="0"/>
              <a:t>‹N°›</a:t>
            </a:fld>
            <a:endParaRPr lang="fr-FR"/>
          </a:p>
        </p:txBody>
      </p:sp>
    </p:spTree>
    <p:extLst>
      <p:ext uri="{BB962C8B-B14F-4D97-AF65-F5344CB8AC3E}">
        <p14:creationId xmlns:p14="http://schemas.microsoft.com/office/powerpoint/2010/main" val="41280608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3962611-DFD5-4092-AAFD-559E3DFCE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6616" y="0"/>
            <a:ext cx="8182719"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2270F1FA-0425-408F-9861-80BF5AFB276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re 1"/>
          <p:cNvSpPr>
            <a:spLocks noGrp="1"/>
          </p:cNvSpPr>
          <p:nvPr>
            <p:ph type="ctrTitle"/>
          </p:nvPr>
        </p:nvSpPr>
        <p:spPr>
          <a:xfrm>
            <a:off x="2284026" y="2043663"/>
            <a:ext cx="4578895" cy="2031055"/>
          </a:xfrm>
        </p:spPr>
        <p:txBody>
          <a:bodyPr>
            <a:normAutofit/>
          </a:bodyPr>
          <a:lstStyle/>
          <a:p>
            <a:pPr>
              <a:lnSpc>
                <a:spcPct val="90000"/>
              </a:lnSpc>
            </a:pPr>
            <a:r>
              <a:rPr lang="fr-FR" sz="2100" dirty="0">
                <a:solidFill>
                  <a:srgbClr val="FFFFFF"/>
                </a:solidFill>
              </a:rPr>
              <a:t>Sociologie du travail – Séance 2</a:t>
            </a:r>
            <a:br>
              <a:rPr lang="fr-FR" sz="2100" dirty="0">
                <a:solidFill>
                  <a:srgbClr val="FFFFFF"/>
                </a:solidFill>
              </a:rPr>
            </a:br>
            <a:br>
              <a:rPr lang="fr-FR" sz="2100" dirty="0">
                <a:solidFill>
                  <a:srgbClr val="FFFFFF"/>
                </a:solidFill>
              </a:rPr>
            </a:br>
            <a:r>
              <a:rPr lang="fr-FR" sz="2100" b="1" dirty="0">
                <a:solidFill>
                  <a:srgbClr val="FFFFFF"/>
                </a:solidFill>
              </a:rPr>
              <a:t>Les grands thèmes de la sociologie du travail 1960-1980</a:t>
            </a:r>
            <a:br>
              <a:rPr lang="fr-FR" sz="2100" b="1" dirty="0">
                <a:solidFill>
                  <a:srgbClr val="FFFFFF"/>
                </a:solidFill>
              </a:rPr>
            </a:br>
            <a:r>
              <a:rPr lang="fr-FR" sz="2100" dirty="0">
                <a:solidFill>
                  <a:srgbClr val="FFFFFF"/>
                </a:solidFill>
                <a:effectLst/>
              </a:rPr>
              <a:t> </a:t>
            </a:r>
            <a:endParaRPr lang="fr-FR" sz="2100" dirty="0">
              <a:solidFill>
                <a:srgbClr val="FFFFFF"/>
              </a:solidFill>
            </a:endParaRPr>
          </a:p>
        </p:txBody>
      </p:sp>
      <p:sp>
        <p:nvSpPr>
          <p:cNvPr id="3" name="Sous-titre 2"/>
          <p:cNvSpPr>
            <a:spLocks noGrp="1"/>
          </p:cNvSpPr>
          <p:nvPr>
            <p:ph type="subTitle" idx="1"/>
          </p:nvPr>
        </p:nvSpPr>
        <p:spPr>
          <a:xfrm>
            <a:off x="2284026" y="4074718"/>
            <a:ext cx="4578895" cy="682079"/>
          </a:xfrm>
        </p:spPr>
        <p:txBody>
          <a:bodyPr>
            <a:normAutofit/>
          </a:bodyPr>
          <a:lstStyle/>
          <a:p>
            <a:pPr>
              <a:lnSpc>
                <a:spcPct val="90000"/>
              </a:lnSpc>
            </a:pPr>
            <a:r>
              <a:rPr lang="fr-FR" sz="1800" dirty="0">
                <a:solidFill>
                  <a:srgbClr val="FFFFFF"/>
                </a:solidFill>
              </a:rPr>
              <a:t>Séance 2 Grands thèmes I : 1960-1980</a:t>
            </a:r>
          </a:p>
          <a:p>
            <a:pPr>
              <a:lnSpc>
                <a:spcPct val="90000"/>
              </a:lnSpc>
            </a:pPr>
            <a:r>
              <a:rPr lang="fr-FR" sz="1800" dirty="0">
                <a:solidFill>
                  <a:srgbClr val="FFFFFF"/>
                </a:solidFill>
              </a:rPr>
              <a:t>Séance 3 Grands thèmes II : 1980-2000</a:t>
            </a:r>
          </a:p>
        </p:txBody>
      </p:sp>
    </p:spTree>
    <p:extLst>
      <p:ext uri="{BB962C8B-B14F-4D97-AF65-F5344CB8AC3E}">
        <p14:creationId xmlns:p14="http://schemas.microsoft.com/office/powerpoint/2010/main" val="10732880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lvl="0"/>
            <a:r>
              <a:rPr lang="fr-FR" dirty="0"/>
              <a:t>1. La qualification du travail</a:t>
            </a:r>
          </a:p>
        </p:txBody>
      </p:sp>
      <p:sp>
        <p:nvSpPr>
          <p:cNvPr id="3" name="Espace réservé du contenu 2"/>
          <p:cNvSpPr>
            <a:spLocks noGrp="1"/>
          </p:cNvSpPr>
          <p:nvPr>
            <p:ph idx="1"/>
          </p:nvPr>
        </p:nvSpPr>
        <p:spPr>
          <a:xfrm>
            <a:off x="457199" y="1600200"/>
            <a:ext cx="8575589" cy="4525963"/>
          </a:xfrm>
        </p:spPr>
        <p:txBody>
          <a:bodyPr>
            <a:normAutofit fontScale="92500" lnSpcReduction="20000"/>
          </a:bodyPr>
          <a:lstStyle/>
          <a:p>
            <a:pPr marL="0" indent="0">
              <a:buNone/>
            </a:pPr>
            <a:r>
              <a:rPr lang="fr-FR" dirty="0"/>
              <a:t>1.1. Georges Friedman </a:t>
            </a:r>
            <a:r>
              <a:rPr lang="fr-FR" i="1" dirty="0"/>
              <a:t>Le travail en miettes. 1956.</a:t>
            </a:r>
          </a:p>
          <a:p>
            <a:endParaRPr lang="fr-FR" i="1" dirty="0"/>
          </a:p>
          <a:p>
            <a:r>
              <a:rPr lang="fr-FR" dirty="0"/>
              <a:t>Déqualification en lien avec le progrès technique</a:t>
            </a:r>
            <a:r>
              <a:rPr lang="fr-FR" dirty="0">
                <a:effectLst/>
              </a:rPr>
              <a:t> </a:t>
            </a:r>
          </a:p>
          <a:p>
            <a:r>
              <a:rPr lang="fr-FR" dirty="0"/>
              <a:t>Destruction des métiers traditionnels</a:t>
            </a:r>
          </a:p>
          <a:p>
            <a:r>
              <a:rPr lang="fr-FR" dirty="0"/>
              <a:t>? déterminisme technique ?</a:t>
            </a:r>
          </a:p>
          <a:p>
            <a:r>
              <a:rPr lang="fr-FR" dirty="0"/>
              <a:t>Analyse fondée sur le modèle de l’artisanat dans lequel l’artisan maitrise de bout en bout le processus de production</a:t>
            </a:r>
          </a:p>
          <a:p>
            <a:r>
              <a:rPr lang="fr-FR" dirty="0"/>
              <a:t>Séparation de la formation et du travail</a:t>
            </a:r>
            <a:r>
              <a:rPr lang="fr-FR" dirty="0">
                <a:effectLst/>
              </a:rPr>
              <a:t> </a:t>
            </a:r>
          </a:p>
          <a:p>
            <a:r>
              <a:rPr lang="fr-FR" dirty="0"/>
              <a:t>Humanisation du travail</a:t>
            </a:r>
            <a:r>
              <a:rPr lang="fr-FR" dirty="0">
                <a:effectLst/>
              </a:rPr>
              <a:t> ?</a:t>
            </a:r>
            <a:endParaRPr lang="fr-FR" dirty="0"/>
          </a:p>
          <a:p>
            <a:endParaRPr lang="fr-FR" dirty="0"/>
          </a:p>
        </p:txBody>
      </p:sp>
    </p:spTree>
    <p:extLst>
      <p:ext uri="{BB962C8B-B14F-4D97-AF65-F5344CB8AC3E}">
        <p14:creationId xmlns:p14="http://schemas.microsoft.com/office/powerpoint/2010/main" val="26402250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60337"/>
            <a:ext cx="8229600" cy="821440"/>
          </a:xfrm>
        </p:spPr>
        <p:txBody>
          <a:bodyPr/>
          <a:lstStyle/>
          <a:p>
            <a:r>
              <a:rPr lang="fr-FR" dirty="0"/>
              <a:t>1. La qualification du travail</a:t>
            </a:r>
          </a:p>
        </p:txBody>
      </p:sp>
      <p:sp>
        <p:nvSpPr>
          <p:cNvPr id="3" name="Espace réservé du contenu 2"/>
          <p:cNvSpPr>
            <a:spLocks noGrp="1"/>
          </p:cNvSpPr>
          <p:nvPr>
            <p:ph idx="1"/>
          </p:nvPr>
        </p:nvSpPr>
        <p:spPr>
          <a:xfrm>
            <a:off x="254733" y="1166018"/>
            <a:ext cx="8499444" cy="4926774"/>
          </a:xfrm>
        </p:spPr>
        <p:txBody>
          <a:bodyPr>
            <a:normAutofit fontScale="85000" lnSpcReduction="10000"/>
          </a:bodyPr>
          <a:lstStyle/>
          <a:p>
            <a:pPr marL="0" indent="0">
              <a:buNone/>
            </a:pPr>
            <a:r>
              <a:rPr lang="fr-FR" dirty="0"/>
              <a:t>1.2. Controverse sur les rapports entre travail et technique avec Friedman à partir de Naville</a:t>
            </a:r>
          </a:p>
          <a:p>
            <a:r>
              <a:rPr lang="fr-FR" dirty="0"/>
              <a:t>Pierre Naville, </a:t>
            </a:r>
            <a:r>
              <a:rPr lang="fr-FR" i="1" dirty="0"/>
              <a:t>Vers l’automatisme social? Problèmes du travail et de l’automation – 1963</a:t>
            </a:r>
          </a:p>
          <a:p>
            <a:r>
              <a:rPr lang="fr-FR" dirty="0"/>
              <a:t>Automation = forme historique de production (dépend de l’intensité capitalistique –</a:t>
            </a:r>
            <a:r>
              <a:rPr lang="fr-FR" dirty="0" err="1"/>
              <a:t>ie</a:t>
            </a:r>
            <a:r>
              <a:rPr lang="fr-FR" dirty="0"/>
              <a:t> le niveau de richesse et d’investissement- et du niveau de formation – avoir la main d’œuvre suffisamment qualifiée)</a:t>
            </a:r>
          </a:p>
          <a:p>
            <a:r>
              <a:rPr lang="fr-FR" dirty="0"/>
              <a:t>Automation= rupture opération technique / humaine (réussite de l’opération technique ne dépend plus uniquement voire plus du tout de l’effort humain)</a:t>
            </a:r>
          </a:p>
          <a:p>
            <a:r>
              <a:rPr lang="fr-FR" dirty="0"/>
              <a:t>Automation et émancipation?</a:t>
            </a:r>
          </a:p>
          <a:p>
            <a:endParaRPr lang="fr-FR" i="1" dirty="0"/>
          </a:p>
          <a:p>
            <a:endParaRPr lang="fr-FR" i="1" dirty="0"/>
          </a:p>
          <a:p>
            <a:endParaRPr lang="fr-FR" dirty="0"/>
          </a:p>
        </p:txBody>
      </p:sp>
    </p:spTree>
    <p:extLst>
      <p:ext uri="{BB962C8B-B14F-4D97-AF65-F5344CB8AC3E}">
        <p14:creationId xmlns:p14="http://schemas.microsoft.com/office/powerpoint/2010/main" val="17811999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89"/>
            <a:ext cx="8229600" cy="837470"/>
          </a:xfrm>
        </p:spPr>
        <p:txBody>
          <a:bodyPr/>
          <a:lstStyle/>
          <a:p>
            <a:r>
              <a:rPr lang="fr-FR" dirty="0"/>
              <a:t>1. La qualification du travail</a:t>
            </a:r>
          </a:p>
        </p:txBody>
      </p:sp>
      <p:sp>
        <p:nvSpPr>
          <p:cNvPr id="3" name="Espace réservé du contenu 2"/>
          <p:cNvSpPr>
            <a:spLocks noGrp="1"/>
          </p:cNvSpPr>
          <p:nvPr>
            <p:ph idx="1"/>
          </p:nvPr>
        </p:nvSpPr>
        <p:spPr>
          <a:xfrm>
            <a:off x="228990" y="840258"/>
            <a:ext cx="8809131" cy="6014953"/>
          </a:xfrm>
        </p:spPr>
        <p:txBody>
          <a:bodyPr>
            <a:normAutofit fontScale="55000" lnSpcReduction="20000"/>
          </a:bodyPr>
          <a:lstStyle/>
          <a:p>
            <a:r>
              <a:rPr lang="fr-FR" dirty="0"/>
              <a:t>1.3. Qualification et codification des emplois à partir des diplômes</a:t>
            </a:r>
          </a:p>
          <a:p>
            <a:pPr>
              <a:spcBef>
                <a:spcPts val="600"/>
              </a:spcBef>
            </a:pPr>
            <a:r>
              <a:rPr lang="fr-FR" dirty="0"/>
              <a:t>1.4. Qualifier le travail ou le travailleur? (Friedmann vs Naville encore)</a:t>
            </a:r>
          </a:p>
          <a:p>
            <a:pPr lvl="1">
              <a:buFontTx/>
              <a:buChar char="-"/>
            </a:pPr>
            <a:r>
              <a:rPr lang="fr-FR" dirty="0"/>
              <a:t>Qualifier le travail, l’enrichissement des tâches ou non donc qualifier les </a:t>
            </a:r>
            <a:r>
              <a:rPr lang="fr-FR" u="sng" dirty="0"/>
              <a:t>postes de travail &gt;</a:t>
            </a:r>
            <a:r>
              <a:rPr lang="fr-FR" dirty="0"/>
              <a:t> enjeu de l’humanisation chez Friedmann </a:t>
            </a:r>
          </a:p>
          <a:p>
            <a:pPr lvl="1">
              <a:buFontTx/>
              <a:buChar char="-"/>
            </a:pPr>
            <a:r>
              <a:rPr lang="fr-FR" dirty="0"/>
              <a:t>Si travailleur/se de plus en plus </a:t>
            </a:r>
            <a:r>
              <a:rPr lang="fr-FR" dirty="0" err="1"/>
              <a:t>détaché.e</a:t>
            </a:r>
            <a:r>
              <a:rPr lang="fr-FR" dirty="0"/>
              <a:t> de l’opération technique alors la qualification se pose plus du côté du travailleur/se et le temps de formation devient centrale dans la qualification (Automation et libération du travail chez Naville)</a:t>
            </a:r>
          </a:p>
          <a:p>
            <a:pPr lvl="1"/>
            <a:r>
              <a:rPr lang="fr-FR" dirty="0"/>
              <a:t>Les offres d’emploi renvoient toujours aux 2 séries de qualité (celles du poste et celles la personne)</a:t>
            </a:r>
          </a:p>
          <a:p>
            <a:pPr>
              <a:spcBef>
                <a:spcPts val="600"/>
              </a:spcBef>
            </a:pPr>
            <a:r>
              <a:rPr lang="fr-FR" dirty="0"/>
              <a:t>1.5. Mesurer les qualifications</a:t>
            </a:r>
          </a:p>
          <a:p>
            <a:pPr lvl="1"/>
            <a:r>
              <a:rPr lang="fr-FR" dirty="0"/>
              <a:t>Qualification et niveau de diplomation sont liés mais la qualification désigne les processus de positionnement dans une hiérarchie professionnelle.</a:t>
            </a:r>
          </a:p>
          <a:p>
            <a:pPr lvl="1"/>
            <a:r>
              <a:rPr lang="fr-FR" dirty="0"/>
              <a:t>sociologiquement, penser l'articulation entre les opérations qui définissent et construisent les qualités requises dans le travail (valeur d'usage) et celles qui en déterminent la reconnaissance salariale (valeur d'échange) &gt; donc enjeu de luttes et construction sociale de la qualification très lié à la hiérarchie sociale</a:t>
            </a:r>
          </a:p>
          <a:p>
            <a:pPr lvl="1"/>
            <a:r>
              <a:rPr lang="fr-FR" dirty="0"/>
              <a:t>Qualification se détermine également au regard d'un ordre sexué et racial : les qualités « féminines » comme celle des </a:t>
            </a:r>
            <a:r>
              <a:rPr lang="fr-FR" dirty="0" err="1"/>
              <a:t>travailleur.euses</a:t>
            </a:r>
            <a:r>
              <a:rPr lang="fr-FR" dirty="0"/>
              <a:t> racisé.es sont particulièrement naturalisées et minorées</a:t>
            </a:r>
          </a:p>
          <a:p>
            <a:pPr marL="514350" indent="-457200">
              <a:spcBef>
                <a:spcPts val="600"/>
              </a:spcBef>
            </a:pPr>
            <a:r>
              <a:rPr lang="fr-FR" dirty="0"/>
              <a:t>1. 6. La notion de compétence contre la qualification?</a:t>
            </a:r>
          </a:p>
          <a:p>
            <a:pPr marL="914400" lvl="1" indent="-457200"/>
            <a:r>
              <a:rPr lang="fr-FR" dirty="0"/>
              <a:t>définie comme « savoir, savoir-faire et savoir-être » et des les années 1970 dans la formation permanente comme la “conjonction de connaissances, d'aptitudes et de bonne volonté”</a:t>
            </a:r>
          </a:p>
          <a:p>
            <a:pPr marL="914400" lvl="1" indent="-457200"/>
            <a:r>
              <a:rPr lang="fr-FR" dirty="0"/>
              <a:t>la compétence est une qualité dont l'employeur se réserve la définition. Le qualification exclusive par le diplôme peut déranger les employeurs parce qu'il est le monopole de l'EN ou de l'université.</a:t>
            </a:r>
          </a:p>
          <a:p>
            <a:pPr marL="914400" lvl="1" indent="-457200"/>
            <a:r>
              <a:rPr lang="fr-FR" dirty="0"/>
              <a:t>la notion RH de savoir-être renvoie clairement à des comportements et à la subordination dans le contrat de travail</a:t>
            </a:r>
          </a:p>
          <a:p>
            <a:endParaRPr lang="fr-FR" dirty="0"/>
          </a:p>
          <a:p>
            <a:endParaRPr lang="fr-FR" dirty="0"/>
          </a:p>
          <a:p>
            <a:endParaRPr lang="fr-FR" dirty="0"/>
          </a:p>
        </p:txBody>
      </p:sp>
    </p:spTree>
    <p:extLst>
      <p:ext uri="{BB962C8B-B14F-4D97-AF65-F5344CB8AC3E}">
        <p14:creationId xmlns:p14="http://schemas.microsoft.com/office/powerpoint/2010/main" val="11778135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a:t> 2 – L’organisation du travail</a:t>
            </a:r>
          </a:p>
        </p:txBody>
      </p:sp>
      <p:sp>
        <p:nvSpPr>
          <p:cNvPr id="3" name="Espace réservé du contenu 2"/>
          <p:cNvSpPr>
            <a:spLocks noGrp="1"/>
          </p:cNvSpPr>
          <p:nvPr>
            <p:ph idx="1"/>
          </p:nvPr>
        </p:nvSpPr>
        <p:spPr/>
        <p:txBody>
          <a:bodyPr>
            <a:normAutofit fontScale="85000" lnSpcReduction="20000"/>
          </a:bodyPr>
          <a:lstStyle/>
          <a:p>
            <a:pPr marL="0" indent="0">
              <a:buNone/>
            </a:pPr>
            <a:r>
              <a:rPr lang="fr-FR" dirty="0"/>
              <a:t>2.1. La notion de division du travail</a:t>
            </a:r>
          </a:p>
          <a:p>
            <a:pPr marL="857250" lvl="1" indent="-457200">
              <a:buFont typeface="Arial" panose="020B0604020202020204" pitchFamily="34" charset="0"/>
              <a:buChar char="•"/>
            </a:pPr>
            <a:r>
              <a:rPr lang="fr-FR" dirty="0"/>
              <a:t>Division internationale (rapports Nord/Sud ; division économique, spécialisation etc. ; formes de domination, colonialisme, néocolonialisme dans les échanges et les rapports de production)</a:t>
            </a:r>
          </a:p>
          <a:p>
            <a:pPr marL="857250" lvl="1" indent="-457200">
              <a:buFont typeface="Arial" panose="020B0604020202020204" pitchFamily="34" charset="0"/>
              <a:buChar char="•"/>
            </a:pPr>
            <a:r>
              <a:rPr lang="fr-FR" dirty="0"/>
              <a:t>Division sociale (prestige ou infériorité associé à un métier ou une activité ; nomenclature des PCS: Professions et Catégories Socioprofessionnelles)</a:t>
            </a:r>
          </a:p>
          <a:p>
            <a:pPr marL="857250" lvl="1" indent="-457200">
              <a:buFont typeface="Arial" panose="020B0604020202020204" pitchFamily="34" charset="0"/>
              <a:buChar char="•"/>
            </a:pPr>
            <a:r>
              <a:rPr lang="fr-FR" dirty="0"/>
              <a:t>Division sexuée ou genrée (entre H et F sur le marché du travail et au niveau domestique) &gt; lien avec la qualification</a:t>
            </a:r>
          </a:p>
          <a:p>
            <a:pPr marL="857250" lvl="1" indent="-457200">
              <a:buFont typeface="Arial" panose="020B0604020202020204" pitchFamily="34" charset="0"/>
              <a:buChar char="•"/>
            </a:pPr>
            <a:r>
              <a:rPr lang="fr-FR" dirty="0"/>
              <a:t>Division ethnique ou « raciale » du travail (cf. exemple les domesticités séance 10 : d’abord des femmes et surtout des femmes étrangères ou racisées)</a:t>
            </a:r>
          </a:p>
          <a:p>
            <a:endParaRPr lang="fr-FR" dirty="0"/>
          </a:p>
        </p:txBody>
      </p:sp>
    </p:spTree>
    <p:extLst>
      <p:ext uri="{BB962C8B-B14F-4D97-AF65-F5344CB8AC3E}">
        <p14:creationId xmlns:p14="http://schemas.microsoft.com/office/powerpoint/2010/main" val="20633303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64890"/>
          </a:xfrm>
        </p:spPr>
        <p:txBody>
          <a:bodyPr>
            <a:normAutofit/>
          </a:bodyPr>
          <a:lstStyle/>
          <a:p>
            <a:r>
              <a:rPr lang="fr-FR" dirty="0"/>
              <a:t> 2 – L’organisation du travail</a:t>
            </a:r>
          </a:p>
        </p:txBody>
      </p:sp>
      <p:sp>
        <p:nvSpPr>
          <p:cNvPr id="3" name="Espace réservé du contenu 2"/>
          <p:cNvSpPr>
            <a:spLocks noGrp="1"/>
          </p:cNvSpPr>
          <p:nvPr>
            <p:ph idx="1"/>
          </p:nvPr>
        </p:nvSpPr>
        <p:spPr>
          <a:xfrm>
            <a:off x="457200" y="1270533"/>
            <a:ext cx="8229600" cy="6388911"/>
          </a:xfrm>
        </p:spPr>
        <p:txBody>
          <a:bodyPr>
            <a:normAutofit fontScale="40000" lnSpcReduction="20000"/>
          </a:bodyPr>
          <a:lstStyle/>
          <a:p>
            <a:pPr marL="0" indent="0">
              <a:buNone/>
            </a:pPr>
            <a:r>
              <a:rPr lang="fr-FR" sz="4400" dirty="0"/>
              <a:t>2.2. Modèles productif: taylorisme et fordisme</a:t>
            </a:r>
          </a:p>
          <a:p>
            <a:pPr marL="400050" lvl="1" indent="0">
              <a:buNone/>
            </a:pPr>
            <a:r>
              <a:rPr lang="fr-FR" sz="2900" dirty="0"/>
              <a:t>Division technique renvoie à la répartition des tâches dans l’organisation de travail</a:t>
            </a:r>
          </a:p>
          <a:p>
            <a:pPr marL="400050" lvl="1" indent="0">
              <a:buNone/>
            </a:pPr>
            <a:endParaRPr lang="fr-FR" dirty="0"/>
          </a:p>
          <a:p>
            <a:r>
              <a:rPr lang="fr-FR" sz="3600" u="sng" dirty="0"/>
              <a:t>Taylor </a:t>
            </a:r>
            <a:r>
              <a:rPr lang="fr-FR" sz="3600" dirty="0"/>
              <a:t>et l’organisation scientifique du travail (OST)</a:t>
            </a:r>
          </a:p>
          <a:p>
            <a:pPr marL="857250" lvl="1" indent="-457200">
              <a:buFontTx/>
              <a:buChar char="-"/>
            </a:pPr>
            <a:r>
              <a:rPr lang="fr-FR" sz="3300" dirty="0"/>
              <a:t>Son analyse est fondée sur le présupposé de la « flânerie systématique » des ouvriers</a:t>
            </a:r>
          </a:p>
          <a:p>
            <a:pPr marL="857250" lvl="1" indent="-457200">
              <a:buFontTx/>
              <a:buChar char="-"/>
            </a:pPr>
            <a:r>
              <a:rPr lang="fr-FR" sz="3300" dirty="0"/>
              <a:t>Intensification du travail, via sélection des ouvriers et décomposition des tâches</a:t>
            </a:r>
          </a:p>
          <a:p>
            <a:pPr marL="857250" lvl="1" indent="-457200">
              <a:buFontTx/>
              <a:buChar char="-"/>
            </a:pPr>
            <a:r>
              <a:rPr lang="fr-FR" sz="3300" dirty="0"/>
              <a:t>Usage de l’observation, de la description fine des tâches pour mesurer les temps (usage du chronomètre)</a:t>
            </a:r>
          </a:p>
          <a:p>
            <a:pPr marL="857250" lvl="1" indent="-457200">
              <a:buFontTx/>
              <a:buChar char="-"/>
            </a:pPr>
            <a:r>
              <a:rPr lang="fr-FR" sz="3300" dirty="0"/>
              <a:t>But : séparation stricte entre la conception  et l’exécution du travail</a:t>
            </a:r>
          </a:p>
          <a:p>
            <a:endParaRPr lang="fr-FR" dirty="0"/>
          </a:p>
          <a:p>
            <a:r>
              <a:rPr lang="fr-FR" sz="3600" u="sng" dirty="0"/>
              <a:t>Ford</a:t>
            </a:r>
            <a:r>
              <a:rPr lang="fr-FR" sz="3600" dirty="0"/>
              <a:t> et la chaîne</a:t>
            </a:r>
          </a:p>
          <a:p>
            <a:pPr lvl="1"/>
            <a:r>
              <a:rPr lang="fr-FR" sz="3300" dirty="0"/>
              <a:t>systématisation des tâches</a:t>
            </a:r>
          </a:p>
          <a:p>
            <a:pPr lvl="1"/>
            <a:r>
              <a:rPr lang="fr-FR" sz="3300" dirty="0"/>
              <a:t>standardisation des produits (la Ford T)</a:t>
            </a:r>
          </a:p>
          <a:p>
            <a:pPr lvl="1"/>
            <a:r>
              <a:rPr lang="fr-FR" sz="3300" dirty="0"/>
              <a:t>Chasse au temps mort s’étend aux relations entre les postes, au transfert de pièces en vue de :</a:t>
            </a:r>
          </a:p>
          <a:p>
            <a:pPr lvl="1"/>
            <a:r>
              <a:rPr lang="fr-FR" sz="3300" dirty="0"/>
              <a:t>L’enchaînement continu = convoyeur automatique</a:t>
            </a:r>
          </a:p>
          <a:p>
            <a:pPr lvl="1"/>
            <a:r>
              <a:rPr lang="fr-FR" sz="3300" dirty="0"/>
              <a:t>Temps incorporés aux travailleurs (son temps dépend du rythme du convoyeur automatique) ; et non plus des temps alloués à des tâches (productivité, rythme dépendait du respect par les ouvriers des consignes données par la hiérarchie)</a:t>
            </a:r>
          </a:p>
          <a:p>
            <a:pPr lvl="1"/>
            <a:r>
              <a:rPr lang="fr-FR" sz="3300" dirty="0"/>
              <a:t>L’ouvrier devient « enchaîné » au travail</a:t>
            </a:r>
          </a:p>
          <a:p>
            <a:pPr marL="457200" lvl="1" indent="0">
              <a:buNone/>
            </a:pPr>
            <a:endParaRPr lang="fr-FR" sz="3300" dirty="0"/>
          </a:p>
          <a:p>
            <a:r>
              <a:rPr lang="fr-FR" sz="4000" dirty="0"/>
              <a:t>L’idéal de </a:t>
            </a:r>
            <a:r>
              <a:rPr lang="fr-FR" sz="4000" u="sng" dirty="0"/>
              <a:t>fluidité de la production dans les industries de process </a:t>
            </a:r>
            <a:r>
              <a:rPr lang="fr-FR" sz="4000" dirty="0"/>
              <a:t>(raffineries, industries du verre, du nucléaire etc.)</a:t>
            </a:r>
          </a:p>
          <a:p>
            <a:pPr lvl="1"/>
            <a:r>
              <a:rPr lang="fr-FR" dirty="0"/>
              <a:t>procédé technique en continu qui transforme les matières. C’est le cas dans la chimie, la pétrochimie, la sidérurgie, l’industrie du verre, le nucléaire, une partie de l’alimentaire où les entreprises sont parvenues à débiter en continu de la matière et à trouver l’idéal de la fluidité de la production (cf. les questions clivantes de l'automation entre Naville et Friedman)</a:t>
            </a:r>
            <a:endParaRPr lang="fr-FR" sz="2400" dirty="0"/>
          </a:p>
          <a:p>
            <a:pPr lvl="1"/>
            <a:r>
              <a:rPr lang="fr-FR" dirty="0"/>
              <a:t>Dans ces industries les travailleurs sont chargés de la maintenance et de la supervision de l’ensemble du complexe technique, le travail consiste donc en une vigilance permanente pour prévenir l’interruption du flux continu</a:t>
            </a:r>
            <a:endParaRPr lang="fr-FR" sz="6200" dirty="0"/>
          </a:p>
          <a:p>
            <a:endParaRPr lang="fr-FR" sz="3700" dirty="0"/>
          </a:p>
        </p:txBody>
      </p:sp>
    </p:spTree>
    <p:extLst>
      <p:ext uri="{BB962C8B-B14F-4D97-AF65-F5344CB8AC3E}">
        <p14:creationId xmlns:p14="http://schemas.microsoft.com/office/powerpoint/2010/main" val="38508495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2 – Autres thèmes liés à l’organisation du travail</a:t>
            </a:r>
          </a:p>
        </p:txBody>
      </p:sp>
      <p:sp>
        <p:nvSpPr>
          <p:cNvPr id="3" name="Espace réservé du contenu 2"/>
          <p:cNvSpPr>
            <a:spLocks noGrp="1"/>
          </p:cNvSpPr>
          <p:nvPr>
            <p:ph idx="1"/>
          </p:nvPr>
        </p:nvSpPr>
        <p:spPr>
          <a:xfrm>
            <a:off x="457200" y="1600200"/>
            <a:ext cx="8229600" cy="4897419"/>
          </a:xfrm>
        </p:spPr>
        <p:txBody>
          <a:bodyPr>
            <a:normAutofit fontScale="70000" lnSpcReduction="20000"/>
          </a:bodyPr>
          <a:lstStyle/>
          <a:p>
            <a:endParaRPr lang="fr-FR" dirty="0"/>
          </a:p>
          <a:p>
            <a:r>
              <a:rPr lang="fr-FR" dirty="0"/>
              <a:t>Freinage </a:t>
            </a:r>
          </a:p>
          <a:p>
            <a:pPr lvl="1"/>
            <a:r>
              <a:rPr lang="fr-FR" dirty="0"/>
              <a:t>ralentissement volontaire de la production individuel ou collectif &gt; voir exemple dans le cas des travailleurs détenus séance 9</a:t>
            </a:r>
          </a:p>
          <a:p>
            <a:r>
              <a:rPr lang="fr-FR" dirty="0"/>
              <a:t>Organisations informelles</a:t>
            </a:r>
          </a:p>
          <a:p>
            <a:pPr marL="400050" lvl="1" indent="0">
              <a:buNone/>
            </a:pPr>
            <a:r>
              <a:rPr lang="en-GB" dirty="0"/>
              <a:t>- </a:t>
            </a:r>
            <a:r>
              <a:rPr lang="fr-FR" dirty="0"/>
              <a:t>A côté des prescriptions de l’organisation (manager/cadre etc.), on trouve toujours des formes d’organisation invisible, cachée, mises en place par les travailleurs. Les ergonomes du travail ont découvert cela relativement tôt et ont inventé la distinction suivante : </a:t>
            </a:r>
          </a:p>
          <a:p>
            <a:r>
              <a:rPr lang="fr-FR" dirty="0"/>
              <a:t>Travail prescrit / travail réel</a:t>
            </a:r>
          </a:p>
          <a:p>
            <a:pPr lvl="1"/>
            <a:r>
              <a:rPr lang="fr-FR" dirty="0"/>
              <a:t>Désigne ce décalage entre le prescrit (la règle, le protocole, les cahiers des charges etc.) et le réel (ce qui est effectivement observable et fait par les travailleurs). Ce décalage, cet aménagement est une forme d’appropriation du travail par les travailleurs</a:t>
            </a:r>
          </a:p>
          <a:p>
            <a:endParaRPr lang="fr-FR" dirty="0"/>
          </a:p>
        </p:txBody>
      </p:sp>
    </p:spTree>
    <p:extLst>
      <p:ext uri="{BB962C8B-B14F-4D97-AF65-F5344CB8AC3E}">
        <p14:creationId xmlns:p14="http://schemas.microsoft.com/office/powerpoint/2010/main" val="2574280128"/>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139</TotalTime>
  <Words>1063</Words>
  <Application>Microsoft Macintosh PowerPoint</Application>
  <PresentationFormat>Affichage à l'écran (4:3)</PresentationFormat>
  <Paragraphs>69</Paragraphs>
  <Slides>7</Slides>
  <Notes>0</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7</vt:i4>
      </vt:variant>
    </vt:vector>
  </HeadingPairs>
  <TitlesOfParts>
    <vt:vector size="10" baseType="lpstr">
      <vt:lpstr>Arial</vt:lpstr>
      <vt:lpstr>Calibri</vt:lpstr>
      <vt:lpstr>Thème Office</vt:lpstr>
      <vt:lpstr>Sociologie du travail – Séance 2  Les grands thèmes de la sociologie du travail 1960-1980  </vt:lpstr>
      <vt:lpstr>1. La qualification du travail</vt:lpstr>
      <vt:lpstr>1. La qualification du travail</vt:lpstr>
      <vt:lpstr>1. La qualification du travail</vt:lpstr>
      <vt:lpstr> 2 – L’organisation du travail</vt:lpstr>
      <vt:lpstr> 2 – L’organisation du travail</vt:lpstr>
      <vt:lpstr>2 – Autres thèmes liés à l’organisation du travail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Sociologie du travail – Séances 2 et 3  Les grands thèmes de la sociologie du travail 1960-2000</dc:title>
  <dc:creator>fabrice Guilbaud</dc:creator>
  <cp:lastModifiedBy>Microsoft Office User</cp:lastModifiedBy>
  <cp:revision>10</cp:revision>
  <dcterms:created xsi:type="dcterms:W3CDTF">2020-03-24T15:13:36Z</dcterms:created>
  <dcterms:modified xsi:type="dcterms:W3CDTF">2025-01-13T12:54:25Z</dcterms:modified>
</cp:coreProperties>
</file>