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33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2572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278446" y="0"/>
            <a:ext cx="116246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0070C0"/>
                </a:solidFill>
              </a:rPr>
              <a:t>Séance 7</a:t>
            </a:r>
            <a:r>
              <a:rPr lang="fr-FR" b="1" dirty="0">
                <a:solidFill>
                  <a:srgbClr val="2E75B5"/>
                </a:solidFill>
              </a:rPr>
              <a:t>. Les actions collectives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49943" y="1132113"/>
            <a:ext cx="11742057" cy="55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fr-FR" sz="2775" b="1" dirty="0"/>
              <a:t>Introduction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SzPts val="2775"/>
              <a:buNone/>
            </a:pPr>
            <a:endParaRPr lang="fr-FR" sz="2375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b="1" dirty="0"/>
              <a:t>1. Qu’est-ce qu’une « action collective »?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dirty="0"/>
              <a:t>1.1. Définition générale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dirty="0"/>
              <a:t>1.2. La vie d’une action collective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b="1" dirty="0"/>
              <a:t>2. Les grandes théories de l’action collective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dirty="0"/>
              <a:t>2.1. La logique de l’action collective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dirty="0"/>
              <a:t>2.2. Exit, </a:t>
            </a:r>
            <a:r>
              <a:rPr lang="fr-FR" sz="2775" dirty="0" err="1"/>
              <a:t>voice</a:t>
            </a:r>
            <a:r>
              <a:rPr lang="fr-FR" sz="2775" dirty="0"/>
              <a:t> et </a:t>
            </a:r>
            <a:r>
              <a:rPr lang="fr-FR" sz="2775" dirty="0" err="1"/>
              <a:t>loyalty</a:t>
            </a:r>
            <a:endParaRPr sz="2775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dirty="0"/>
              <a:t>2.3. Les répertoires de l’action collective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fr-FR" sz="2775" dirty="0"/>
              <a:t>2.4. Les répertoires contemporains</a:t>
            </a:r>
            <a:endParaRPr dirty="0"/>
          </a:p>
          <a:p>
            <a:pPr marL="228600" lvl="0" indent="-523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78971" y="1855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fr-FR" b="1">
                <a:solidFill>
                  <a:srgbClr val="0070C0"/>
                </a:solidFill>
              </a:rPr>
              <a:t>Conclusion de la séance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1110591" y="1504043"/>
            <a:ext cx="10094437" cy="457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lang="fr-FR" sz="30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Des outils théoriques pour déconstruire et comprendre des mobilisations dans le travail ou touchant au travail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Plusieurs entrées dans l’analyse des actions collectives (instigateurs, participants, modalités d’actions. 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95250" y="101600"/>
            <a:ext cx="10515600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fr-FR" b="1">
                <a:solidFill>
                  <a:srgbClr val="0070C0"/>
                </a:solidFill>
              </a:rPr>
              <a:t>Introduction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49942" y="1756228"/>
            <a:ext cx="11161485" cy="41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</a:t>
            </a:r>
            <a:r>
              <a:rPr lang="fr-FR" sz="3000" b="1" dirty="0"/>
              <a:t> </a:t>
            </a:r>
            <a:r>
              <a:rPr lang="fr-FR" sz="3000" dirty="0"/>
              <a:t>Puiser dans les théories des </a:t>
            </a:r>
            <a:r>
              <a:rPr lang="fr-FR" sz="3000" b="1" dirty="0"/>
              <a:t>sociologues </a:t>
            </a:r>
            <a:r>
              <a:rPr lang="fr-FR" sz="3000" dirty="0"/>
              <a:t>et des </a:t>
            </a:r>
            <a:r>
              <a:rPr lang="fr-FR" sz="3000" b="1" dirty="0"/>
              <a:t>politistes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</a:t>
            </a:r>
            <a:r>
              <a:rPr lang="fr-FR" sz="3000" b="1" dirty="0"/>
              <a:t> </a:t>
            </a:r>
            <a:r>
              <a:rPr lang="fr-FR" sz="3000" dirty="0"/>
              <a:t>Les </a:t>
            </a:r>
            <a:r>
              <a:rPr lang="fr-FR" sz="3000" b="1" dirty="0"/>
              <a:t>formes conventionnelles/ non conventionnelles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</a:t>
            </a:r>
            <a:r>
              <a:rPr lang="fr-FR" sz="3000" b="1" dirty="0"/>
              <a:t> </a:t>
            </a:r>
            <a:r>
              <a:rPr lang="fr-FR" sz="3000" dirty="0"/>
              <a:t>Exemples de </a:t>
            </a:r>
            <a:r>
              <a:rPr lang="fr-FR" sz="3000" b="1" dirty="0"/>
              <a:t>moyens d’action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</a:t>
            </a:r>
            <a:r>
              <a:rPr lang="fr-FR" sz="3000" b="1" dirty="0"/>
              <a:t> Un événement perturbateur </a:t>
            </a:r>
            <a:r>
              <a:rPr lang="fr-FR" sz="3000" dirty="0"/>
              <a:t>de « </a:t>
            </a:r>
            <a:r>
              <a:rPr lang="fr-FR" sz="3000" b="1" dirty="0"/>
              <a:t>courte durée </a:t>
            </a:r>
            <a:r>
              <a:rPr lang="fr-FR" sz="3000" dirty="0"/>
              <a:t>»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</a:t>
            </a:r>
            <a:r>
              <a:rPr lang="fr-FR" sz="3000" b="1" dirty="0"/>
              <a:t>Les durées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</a:t>
            </a:r>
            <a:r>
              <a:rPr lang="fr-FR" sz="3000" b="1" dirty="0"/>
              <a:t> Les 3 cadres et conditions </a:t>
            </a:r>
            <a:r>
              <a:rPr lang="fr-FR" sz="3000" dirty="0"/>
              <a:t>nécessaires à une mobilisation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45739" y="640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10"/>
              <a:buFont typeface="Calibri"/>
              <a:buNone/>
            </a:pPr>
            <a:r>
              <a:rPr lang="fr-FR" sz="4410" b="1" dirty="0">
                <a:solidFill>
                  <a:srgbClr val="0070C0"/>
                </a:solidFill>
              </a:rPr>
              <a:t>1. Qu’est-ce qu’une « action collective »?</a:t>
            </a:r>
            <a:br>
              <a:rPr lang="fr-FR" sz="3959" b="1" dirty="0">
                <a:solidFill>
                  <a:srgbClr val="0070C0"/>
                </a:solidFill>
              </a:rPr>
            </a:br>
            <a:r>
              <a:rPr lang="fr-FR" sz="3959" b="1" dirty="0">
                <a:solidFill>
                  <a:srgbClr val="0070C0"/>
                </a:solidFill>
              </a:rPr>
              <a:t>1.1. Définition générale</a:t>
            </a:r>
            <a:endParaRPr sz="3959"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4825" y="2506662"/>
            <a:ext cx="10515600" cy="390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Une </a:t>
            </a:r>
            <a:r>
              <a:rPr lang="fr-FR" sz="3000" b="1" dirty="0"/>
              <a:t>perturbation</a:t>
            </a:r>
            <a:r>
              <a:rPr lang="fr-FR" sz="3000" dirty="0"/>
              <a:t> de l’ordre ordinaire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</a:t>
            </a:r>
            <a:r>
              <a:rPr lang="fr-FR" sz="3000" b="1" dirty="0"/>
              <a:t>Un agir ensemble intentionnel </a:t>
            </a:r>
            <a:r>
              <a:rPr lang="fr-FR" sz="3000" dirty="0"/>
              <a:t>(Erik Neveu)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Une </a:t>
            </a:r>
            <a:r>
              <a:rPr lang="fr-FR" sz="3000" b="1" dirty="0"/>
              <a:t>action concertée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Les </a:t>
            </a:r>
            <a:r>
              <a:rPr lang="fr-FR" sz="3000" b="1" dirty="0"/>
              <a:t>3 modalités pratiques </a:t>
            </a:r>
            <a:r>
              <a:rPr lang="fr-FR" sz="3000" dirty="0"/>
              <a:t>d’une action collective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L’action collective protestataire : </a:t>
            </a:r>
            <a:r>
              <a:rPr lang="fr-FR" sz="3000" b="1" dirty="0"/>
              <a:t>arme des faibles 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4613" y="79375"/>
            <a:ext cx="11016916" cy="9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0070C0"/>
                </a:solidFill>
              </a:rPr>
              <a:t>1.2. La vie d’une action collective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0" y="1190172"/>
            <a:ext cx="12191999" cy="566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Les</a:t>
            </a:r>
            <a:r>
              <a:rPr lang="fr-FR" sz="3000" b="1" dirty="0"/>
              <a:t> initiateurs </a:t>
            </a:r>
            <a:r>
              <a:rPr lang="fr-FR" sz="3000" dirty="0"/>
              <a:t>des mobilisations collectives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L’</a:t>
            </a:r>
            <a:r>
              <a:rPr lang="fr-FR" sz="3000" b="1" dirty="0"/>
              <a:t>État </a:t>
            </a:r>
            <a:r>
              <a:rPr lang="fr-FR" sz="3000" dirty="0"/>
              <a:t>comme interlocuteur privilégié des actions collectives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lang="fr-FR"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Les mouvements sociaux s’inscrivent dans une « </a:t>
            </a:r>
            <a:r>
              <a:rPr lang="fr-FR" sz="3000" b="1" dirty="0"/>
              <a:t>arène des conflits sociaux </a:t>
            </a:r>
            <a:r>
              <a:rPr lang="fr-FR" sz="3000" dirty="0"/>
              <a:t>» (Erik Neveu)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• Des </a:t>
            </a:r>
            <a:r>
              <a:rPr lang="fr-FR" sz="3000" b="1" dirty="0"/>
              <a:t>modes d’action qui évoluent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Sur les </a:t>
            </a:r>
            <a:r>
              <a:rPr lang="fr-FR" sz="3000" b="1" dirty="0"/>
              <a:t>manifestations</a:t>
            </a:r>
            <a:r>
              <a:rPr lang="fr-FR" sz="3000" dirty="0"/>
              <a:t>. Michel </a:t>
            </a:r>
            <a:r>
              <a:rPr lang="fr-FR" sz="3000" dirty="0" err="1"/>
              <a:t>Offerlé</a:t>
            </a:r>
            <a:r>
              <a:rPr lang="fr-FR" sz="3000" dirty="0"/>
              <a:t> et Danielle </a:t>
            </a:r>
            <a:r>
              <a:rPr lang="fr-FR" sz="3000" dirty="0" err="1"/>
              <a:t>Tartakowsky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fr-FR" sz="3000" dirty="0"/>
              <a:t>Sur la </a:t>
            </a:r>
            <a:r>
              <a:rPr lang="fr-FR" sz="3000" b="1" dirty="0"/>
              <a:t>présence ou non d’un conflit</a:t>
            </a:r>
            <a:r>
              <a:rPr lang="fr-FR" sz="3000" dirty="0"/>
              <a:t>. Sidney </a:t>
            </a:r>
            <a:r>
              <a:rPr lang="fr-FR" sz="3000" dirty="0" err="1"/>
              <a:t>Tarrow</a:t>
            </a:r>
            <a:r>
              <a:rPr lang="fr-FR" sz="3000" dirty="0"/>
              <a:t> et </a:t>
            </a:r>
            <a:r>
              <a:rPr lang="fr-FR" sz="3000" dirty="0" err="1"/>
              <a:t>Nonna</a:t>
            </a:r>
            <a:r>
              <a:rPr lang="fr-FR" sz="3000" dirty="0"/>
              <a:t> Mayer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228599" y="307068"/>
            <a:ext cx="11223171" cy="159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fr-FR" sz="3959" b="1" dirty="0">
                <a:solidFill>
                  <a:srgbClr val="0070C0"/>
                </a:solidFill>
              </a:rPr>
              <a:t>2. Les grandes théories de l’action collective</a:t>
            </a:r>
            <a:br>
              <a:rPr lang="fr-FR" sz="3959" b="1" dirty="0">
                <a:solidFill>
                  <a:srgbClr val="0070C0"/>
                </a:solidFill>
              </a:rPr>
            </a:br>
            <a:br>
              <a:rPr lang="fr-FR" sz="3959" b="1" dirty="0">
                <a:solidFill>
                  <a:srgbClr val="0070C0"/>
                </a:solidFill>
              </a:rPr>
            </a:br>
            <a:r>
              <a:rPr lang="fr-FR" sz="3600" b="1" dirty="0">
                <a:solidFill>
                  <a:srgbClr val="0070C0"/>
                </a:solidFill>
              </a:rPr>
              <a:t>2.1. La logique de l’action collective </a:t>
            </a:r>
            <a:endParaRPr sz="3600"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214083" y="2235201"/>
            <a:ext cx="11600544" cy="46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dirty="0"/>
              <a:t>•</a:t>
            </a:r>
            <a:r>
              <a:rPr lang="fr-FR" sz="2800" b="1" dirty="0"/>
              <a:t> Mancur Olson (1932-1998)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Le choix </a:t>
            </a:r>
            <a:r>
              <a:rPr lang="fr-FR" b="1" dirty="0"/>
              <a:t>rationnel </a:t>
            </a:r>
            <a:r>
              <a:rPr lang="fr-FR" dirty="0"/>
              <a:t>versus la </a:t>
            </a:r>
            <a:r>
              <a:rPr lang="fr-FR" b="1" dirty="0"/>
              <a:t>perspective fonctionnaliste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Le</a:t>
            </a:r>
            <a:r>
              <a:rPr lang="fr-FR" b="1" dirty="0"/>
              <a:t> « free rider » </a:t>
            </a:r>
            <a:r>
              <a:rPr lang="fr-FR" dirty="0"/>
              <a:t>ou</a:t>
            </a:r>
            <a:r>
              <a:rPr lang="fr-FR" b="1" dirty="0"/>
              <a:t> « passager clandestin »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La </a:t>
            </a:r>
            <a:r>
              <a:rPr lang="fr-FR" b="1" dirty="0"/>
              <a:t>taille du groupe </a:t>
            </a:r>
            <a:r>
              <a:rPr lang="fr-FR" dirty="0"/>
              <a:t>et ses objectifs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Les</a:t>
            </a:r>
            <a:r>
              <a:rPr lang="fr-FR" b="1" dirty="0"/>
              <a:t> critiques </a:t>
            </a:r>
            <a:r>
              <a:rPr lang="fr-FR" dirty="0"/>
              <a:t>du modèle de Mancur Olson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L’</a:t>
            </a:r>
            <a:r>
              <a:rPr lang="fr-FR" b="1" dirty="0"/>
              <a:t>individu </a:t>
            </a:r>
            <a:r>
              <a:rPr lang="fr-FR" b="1" dirty="0" err="1"/>
              <a:t>sociologicus</a:t>
            </a:r>
            <a:r>
              <a:rPr lang="fr-FR" b="1" dirty="0"/>
              <a:t> </a:t>
            </a:r>
            <a:r>
              <a:rPr lang="fr-FR" dirty="0"/>
              <a:t>(Pierre </a:t>
            </a:r>
            <a:r>
              <a:rPr lang="fr-FR" dirty="0" err="1"/>
              <a:t>Desmarez</a:t>
            </a:r>
            <a:r>
              <a:rPr lang="fr-FR" dirty="0"/>
              <a:t>)</a:t>
            </a:r>
            <a:endParaRPr dirty="0"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584" y="926192"/>
            <a:ext cx="2520043" cy="269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fr-FR" sz="3600" b="1" dirty="0">
                <a:solidFill>
                  <a:srgbClr val="0070C0"/>
                </a:solidFill>
              </a:rPr>
              <a:t>2.2. Exit, </a:t>
            </a:r>
            <a:r>
              <a:rPr lang="fr-FR" sz="3600" b="1" dirty="0" err="1">
                <a:solidFill>
                  <a:srgbClr val="0070C0"/>
                </a:solidFill>
              </a:rPr>
              <a:t>voice</a:t>
            </a:r>
            <a:r>
              <a:rPr lang="fr-FR" sz="3600" b="1" dirty="0">
                <a:solidFill>
                  <a:srgbClr val="0070C0"/>
                </a:solidFill>
              </a:rPr>
              <a:t> et </a:t>
            </a:r>
            <a:r>
              <a:rPr lang="fr-FR" sz="3600" b="1" dirty="0" err="1">
                <a:solidFill>
                  <a:srgbClr val="0070C0"/>
                </a:solidFill>
              </a:rPr>
              <a:t>loyalty</a:t>
            </a:r>
            <a:r>
              <a:rPr lang="fr-FR" sz="3600" b="1" dirty="0">
                <a:solidFill>
                  <a:srgbClr val="0070C0"/>
                </a:solidFill>
              </a:rPr>
              <a:t> </a:t>
            </a:r>
            <a:endParaRPr sz="3600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0" y="1499734"/>
            <a:ext cx="11205029" cy="48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•</a:t>
            </a:r>
            <a:r>
              <a:rPr lang="fr-FR" b="1"/>
              <a:t> Albert Otto Hirschman (1915-2012)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Les</a:t>
            </a:r>
            <a:r>
              <a:rPr lang="fr-FR" b="1"/>
              <a:t> défaillances surmontables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La </a:t>
            </a:r>
            <a:r>
              <a:rPr lang="fr-FR" b="1"/>
              <a:t>défection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La </a:t>
            </a:r>
            <a:r>
              <a:rPr lang="fr-FR" b="1"/>
              <a:t>prise de parole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La </a:t>
            </a:r>
            <a:r>
              <a:rPr lang="fr-FR" b="1"/>
              <a:t>loyauté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Les</a:t>
            </a:r>
            <a:r>
              <a:rPr lang="fr-FR" b="1"/>
              <a:t> critiques </a:t>
            </a:r>
            <a:r>
              <a:rPr lang="fr-FR"/>
              <a:t>du modèle d’Albert Otto Hirschman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0286" y="484489"/>
            <a:ext cx="3539589" cy="281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28600" y="263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fr-FR" sz="4000" b="1" dirty="0">
                <a:solidFill>
                  <a:srgbClr val="0070C0"/>
                </a:solidFill>
              </a:rPr>
              <a:t>2.3. Les répertoires de l’action collective </a:t>
            </a:r>
            <a:endParaRPr sz="4000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64457" y="1596572"/>
            <a:ext cx="11187216" cy="502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/>
              <a:t>• Charles Tilly (1929-2008)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La notion de </a:t>
            </a:r>
            <a:r>
              <a:rPr lang="fr-FR" b="1"/>
              <a:t>« répertoires 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Les </a:t>
            </a:r>
            <a:r>
              <a:rPr lang="fr-FR" b="1"/>
              <a:t>3 tendances déterminant </a:t>
            </a:r>
            <a:r>
              <a:rPr lang="fr-FR"/>
              <a:t>le(s) choix d’action(s)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Une </a:t>
            </a:r>
            <a:r>
              <a:rPr lang="fr-FR" b="1"/>
              <a:t>baisse</a:t>
            </a:r>
            <a:r>
              <a:rPr lang="fr-FR"/>
              <a:t> tendancielle historique du recours à la </a:t>
            </a:r>
            <a:r>
              <a:rPr lang="fr-FR" b="1"/>
              <a:t>violence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Les </a:t>
            </a:r>
            <a:r>
              <a:rPr lang="fr-FR" b="1"/>
              <a:t>3 facteurs </a:t>
            </a:r>
            <a:r>
              <a:rPr lang="fr-FR"/>
              <a:t>établissant la </a:t>
            </a:r>
            <a:r>
              <a:rPr lang="fr-FR" b="1"/>
              <a:t>disponibilité d’un moyen d’action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/>
              <a:t>Répertoire communal patronné →  répertoire national autonome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/>
              <a:t>2 phases historiques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/>
              <a:t>Des choix de mobilisation </a:t>
            </a:r>
            <a:r>
              <a:rPr lang="fr-FR"/>
              <a:t>déterminés par </a:t>
            </a:r>
            <a:r>
              <a:rPr lang="fr-FR" b="1"/>
              <a:t>2 facteurs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/>
              <a:t>Les trois éléments </a:t>
            </a:r>
            <a:r>
              <a:rPr lang="fr-FR"/>
              <a:t>constituant un </a:t>
            </a:r>
            <a:r>
              <a:rPr lang="fr-FR" b="1"/>
              <a:t>répertoire d’action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4614" y="225199"/>
            <a:ext cx="2090541" cy="311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158" y="178108"/>
            <a:ext cx="11274312" cy="645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04800" y="159658"/>
            <a:ext cx="11451772" cy="123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fr-FR" sz="3600" b="1" dirty="0">
                <a:solidFill>
                  <a:srgbClr val="0070C0"/>
                </a:solidFill>
              </a:rPr>
              <a:t>2.4. Les répertoires contemporains</a:t>
            </a:r>
            <a:endParaRPr sz="3800"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48343" y="1393370"/>
            <a:ext cx="11408228" cy="502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1"/>
              <a:t>Michel Offerlé (1947-)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Les 3 répertoires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fr-FR" b="1"/>
              <a:t>Nombre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fr-FR" b="1"/>
              <a:t>Expertise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fr-FR" b="1"/>
              <a:t>Scandale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/>
              <a:t>→ Le rôle de la presse et de la publicisation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3657" y="696913"/>
            <a:ext cx="2214817" cy="332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467</Words>
  <Application>Microsoft Office PowerPoint</Application>
  <PresentationFormat>Grand écran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Séance 7. Les actions collectives</vt:lpstr>
      <vt:lpstr>Introduction</vt:lpstr>
      <vt:lpstr>1. Qu’est-ce qu’une « action collective »? 1.1. Définition générale</vt:lpstr>
      <vt:lpstr>1.2. La vie d’une action collective</vt:lpstr>
      <vt:lpstr>2. Les grandes théories de l’action collective  2.1. La logique de l’action collective </vt:lpstr>
      <vt:lpstr>2.2. Exit, voice et loyalty </vt:lpstr>
      <vt:lpstr>2.3. Les répertoires de l’action collective </vt:lpstr>
      <vt:lpstr>Présentation PowerPoint</vt:lpstr>
      <vt:lpstr>2.4. Les répertoires contemporains</vt:lpstr>
      <vt:lpstr>Conclusion de la séance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6. Les actions collectives</dc:title>
  <cp:lastModifiedBy>Fabrice Guilbaud</cp:lastModifiedBy>
  <cp:revision>9</cp:revision>
  <dcterms:modified xsi:type="dcterms:W3CDTF">2024-03-22T11:33:10Z</dcterms:modified>
</cp:coreProperties>
</file>