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embeddedFontLst>
    <p:embeddedFont>
      <p:font typeface="Arial Narrow" panose="020B06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107" d="100"/>
          <a:sy n="107" d="100"/>
        </p:scale>
        <p:origin x="736" y="168"/>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19796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278446" y="0"/>
            <a:ext cx="1191355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000"/>
              <a:buFont typeface="Calibri"/>
              <a:buNone/>
            </a:pPr>
            <a:r>
              <a:rPr lang="fr-FR" sz="4000" b="1">
                <a:solidFill>
                  <a:srgbClr val="0070C0"/>
                </a:solidFill>
              </a:rPr>
              <a:t>Séance 9</a:t>
            </a:r>
            <a:r>
              <a:rPr lang="fr-FR" sz="4000" b="1">
                <a:solidFill>
                  <a:srgbClr val="2E75B5"/>
                </a:solidFill>
              </a:rPr>
              <a:t>. La grande distribution</a:t>
            </a:r>
            <a:endParaRPr sz="4000" b="1">
              <a:solidFill>
                <a:srgbClr val="2E75B5"/>
              </a:solidFill>
            </a:endParaRPr>
          </a:p>
        </p:txBody>
      </p:sp>
      <p:sp>
        <p:nvSpPr>
          <p:cNvPr id="97" name="Google Shape;97;p14"/>
          <p:cNvSpPr txBox="1">
            <a:spLocks noGrp="1"/>
          </p:cNvSpPr>
          <p:nvPr>
            <p:ph type="body" idx="1"/>
          </p:nvPr>
        </p:nvSpPr>
        <p:spPr>
          <a:xfrm>
            <a:off x="449944" y="1371600"/>
            <a:ext cx="11251520" cy="530497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000"/>
              <a:buChar char="•"/>
            </a:pPr>
            <a:r>
              <a:rPr lang="fr-FR" sz="3000" b="1"/>
              <a:t>9.1. Cadrage et champ de l’enquête</a:t>
            </a:r>
            <a:endParaRPr sz="3000" b="1"/>
          </a:p>
          <a:p>
            <a:pPr marL="0" lvl="0" indent="0" algn="l" rtl="0">
              <a:lnSpc>
                <a:spcPct val="90000"/>
              </a:lnSpc>
              <a:spcBef>
                <a:spcPts val="1000"/>
              </a:spcBef>
              <a:spcAft>
                <a:spcPts val="0"/>
              </a:spcAft>
              <a:buClr>
                <a:schemeClr val="dk1"/>
              </a:buClr>
              <a:buSzPts val="3000"/>
              <a:buNone/>
            </a:pPr>
            <a:r>
              <a:rPr lang="fr-FR" sz="3000"/>
              <a:t>9.1.1. Émergence et développement de la grande distribution</a:t>
            </a:r>
            <a:endParaRPr sz="3000"/>
          </a:p>
          <a:p>
            <a:pPr marL="0" lvl="0" indent="0" algn="l" rtl="0">
              <a:lnSpc>
                <a:spcPct val="90000"/>
              </a:lnSpc>
              <a:spcBef>
                <a:spcPts val="1000"/>
              </a:spcBef>
              <a:spcAft>
                <a:spcPts val="0"/>
              </a:spcAft>
              <a:buClr>
                <a:schemeClr val="dk1"/>
              </a:buClr>
              <a:buSzPts val="3000"/>
              <a:buNone/>
            </a:pPr>
            <a:r>
              <a:rPr lang="fr-FR" sz="3000"/>
              <a:t>9.1.2. Structuration du travail dans le secteur</a:t>
            </a:r>
            <a:endParaRPr sz="3000"/>
          </a:p>
          <a:p>
            <a:pPr marL="0" lvl="0" indent="0" algn="l" rtl="0">
              <a:lnSpc>
                <a:spcPct val="90000"/>
              </a:lnSpc>
              <a:spcBef>
                <a:spcPts val="1000"/>
              </a:spcBef>
              <a:spcAft>
                <a:spcPts val="0"/>
              </a:spcAft>
              <a:buClr>
                <a:schemeClr val="dk1"/>
              </a:buClr>
              <a:buSzPts val="3000"/>
              <a:buNone/>
            </a:pPr>
            <a:endParaRPr sz="3000"/>
          </a:p>
          <a:p>
            <a:pPr marL="228600" lvl="0" indent="-228600" algn="l" rtl="0">
              <a:lnSpc>
                <a:spcPct val="90000"/>
              </a:lnSpc>
              <a:spcBef>
                <a:spcPts val="1000"/>
              </a:spcBef>
              <a:spcAft>
                <a:spcPts val="0"/>
              </a:spcAft>
              <a:buClr>
                <a:schemeClr val="dk1"/>
              </a:buClr>
              <a:buSzPts val="3000"/>
              <a:buChar char="•"/>
            </a:pPr>
            <a:r>
              <a:rPr lang="fr-FR" sz="3000" b="1"/>
              <a:t>9.2. Travail quotidien et exportation du modèle</a:t>
            </a:r>
            <a:endParaRPr sz="3000" b="1"/>
          </a:p>
          <a:p>
            <a:pPr marL="0" lvl="0" indent="0" algn="l" rtl="0">
              <a:lnSpc>
                <a:spcPct val="90000"/>
              </a:lnSpc>
              <a:spcBef>
                <a:spcPts val="1000"/>
              </a:spcBef>
              <a:spcAft>
                <a:spcPts val="0"/>
              </a:spcAft>
              <a:buClr>
                <a:schemeClr val="dk1"/>
              </a:buClr>
              <a:buSzPts val="3000"/>
              <a:buNone/>
            </a:pPr>
            <a:r>
              <a:rPr lang="fr-FR" sz="3000"/>
              <a:t>9.2.1. Le travail à la caisse</a:t>
            </a:r>
            <a:endParaRPr sz="3000"/>
          </a:p>
          <a:p>
            <a:pPr marL="0" lvl="0" indent="0" algn="l" rtl="0">
              <a:lnSpc>
                <a:spcPct val="90000"/>
              </a:lnSpc>
              <a:spcBef>
                <a:spcPts val="1000"/>
              </a:spcBef>
              <a:spcAft>
                <a:spcPts val="0"/>
              </a:spcAft>
              <a:buClr>
                <a:schemeClr val="dk1"/>
              </a:buClr>
              <a:buSzPts val="3000"/>
              <a:buNone/>
            </a:pPr>
            <a:r>
              <a:rPr lang="fr-FR" sz="3000"/>
              <a:t>9.2.2. L’exportation du modèle en Asie</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234315" y="1577340"/>
            <a:ext cx="11473062" cy="512063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000"/>
              <a:buChar char="•"/>
            </a:pPr>
            <a:r>
              <a:rPr lang="fr-FR" sz="3000" dirty="0"/>
              <a:t>Les </a:t>
            </a:r>
            <a:r>
              <a:rPr lang="fr-FR" sz="3000" b="1" dirty="0"/>
              <a:t>4 éléments </a:t>
            </a:r>
            <a:r>
              <a:rPr lang="fr-FR" sz="3000" dirty="0"/>
              <a:t>de</a:t>
            </a:r>
            <a:r>
              <a:rPr lang="fr-FR" sz="3000" b="1" dirty="0"/>
              <a:t> contrainte :</a:t>
            </a:r>
            <a:endParaRPr dirty="0"/>
          </a:p>
          <a:p>
            <a:pPr marL="685800" lvl="1" indent="-228600" algn="just">
              <a:spcBef>
                <a:spcPts val="1000"/>
              </a:spcBef>
              <a:buSzPts val="3000"/>
              <a:buFont typeface="Calibri"/>
              <a:buChar char="-"/>
            </a:pPr>
            <a:r>
              <a:rPr lang="fr-FR" sz="2600" dirty="0"/>
              <a:t>La </a:t>
            </a:r>
            <a:r>
              <a:rPr lang="fr-FR" sz="2600" b="1" dirty="0"/>
              <a:t>hiérarchie</a:t>
            </a:r>
            <a:endParaRPr dirty="0"/>
          </a:p>
          <a:p>
            <a:pPr marL="685800" lvl="1" indent="-228600" algn="just">
              <a:spcBef>
                <a:spcPts val="1000"/>
              </a:spcBef>
              <a:buSzPts val="3000"/>
              <a:buFont typeface="Calibri"/>
              <a:buChar char="-"/>
            </a:pPr>
            <a:r>
              <a:rPr lang="fr-FR" sz="2600" dirty="0"/>
              <a:t>Les</a:t>
            </a:r>
            <a:r>
              <a:rPr lang="fr-FR" sz="2600" b="1" dirty="0"/>
              <a:t> clients</a:t>
            </a:r>
            <a:endParaRPr dirty="0"/>
          </a:p>
          <a:p>
            <a:pPr marL="685800" lvl="1" indent="-228600" algn="just">
              <a:spcBef>
                <a:spcPts val="1000"/>
              </a:spcBef>
              <a:buSzPts val="3000"/>
              <a:buFont typeface="Calibri"/>
              <a:buChar char="-"/>
            </a:pPr>
            <a:r>
              <a:rPr lang="fr-FR" sz="2600" dirty="0"/>
              <a:t>Les</a:t>
            </a:r>
            <a:r>
              <a:rPr lang="fr-FR" sz="2600" b="1" dirty="0"/>
              <a:t> collègues</a:t>
            </a:r>
            <a:endParaRPr dirty="0"/>
          </a:p>
          <a:p>
            <a:pPr marL="685800" lvl="1" indent="-228600" algn="just">
              <a:spcBef>
                <a:spcPts val="1000"/>
              </a:spcBef>
              <a:buSzPts val="3000"/>
              <a:buFont typeface="Calibri"/>
              <a:buChar char="-"/>
            </a:pPr>
            <a:r>
              <a:rPr lang="fr-FR" sz="2600" dirty="0"/>
              <a:t>La</a:t>
            </a:r>
            <a:r>
              <a:rPr lang="fr-FR" sz="2600" b="1" dirty="0"/>
              <a:t> technique</a:t>
            </a:r>
            <a:endParaRPr dirty="0"/>
          </a:p>
          <a:p>
            <a:pPr marL="0" lvl="0" indent="0" algn="just" rtl="0">
              <a:lnSpc>
                <a:spcPct val="90000"/>
              </a:lnSpc>
              <a:spcBef>
                <a:spcPts val="1000"/>
              </a:spcBef>
              <a:spcAft>
                <a:spcPts val="0"/>
              </a:spcAft>
              <a:buClr>
                <a:schemeClr val="dk1"/>
              </a:buClr>
              <a:buSzPts val="3000"/>
              <a:buNone/>
            </a:pPr>
            <a:endParaRPr sz="3000" b="1" dirty="0"/>
          </a:p>
          <a:p>
            <a:pPr marL="228600" lvl="0" indent="-228600" algn="just" rtl="0">
              <a:lnSpc>
                <a:spcPct val="90000"/>
              </a:lnSpc>
              <a:spcBef>
                <a:spcPts val="1000"/>
              </a:spcBef>
              <a:spcAft>
                <a:spcPts val="0"/>
              </a:spcAft>
              <a:buClr>
                <a:schemeClr val="dk1"/>
              </a:buClr>
              <a:buSzPts val="3000"/>
              <a:buChar char="•"/>
            </a:pPr>
            <a:r>
              <a:rPr lang="fr-FR" sz="3000" dirty="0"/>
              <a:t>Les </a:t>
            </a:r>
            <a:r>
              <a:rPr lang="fr-FR" sz="3000" b="1" dirty="0"/>
              <a:t>qualités </a:t>
            </a:r>
            <a:r>
              <a:rPr lang="fr-FR" sz="3000" dirty="0"/>
              <a:t>de la </a:t>
            </a:r>
            <a:r>
              <a:rPr lang="fr-FR" sz="3000" b="1" dirty="0"/>
              <a:t>« caissière idéale »</a:t>
            </a:r>
          </a:p>
          <a:p>
            <a:pPr marL="0" lvl="0" indent="0" algn="just" rtl="0">
              <a:lnSpc>
                <a:spcPct val="90000"/>
              </a:lnSpc>
              <a:spcBef>
                <a:spcPts val="1000"/>
              </a:spcBef>
              <a:spcAft>
                <a:spcPts val="0"/>
              </a:spcAft>
              <a:buClr>
                <a:schemeClr val="dk1"/>
              </a:buClr>
              <a:buSzPts val="3000"/>
              <a:buNone/>
            </a:pPr>
            <a:endParaRPr dirty="0"/>
          </a:p>
          <a:p>
            <a:pPr marL="228600" lvl="0" indent="-228600" algn="just" rtl="0">
              <a:lnSpc>
                <a:spcPct val="90000"/>
              </a:lnSpc>
              <a:spcBef>
                <a:spcPts val="1000"/>
              </a:spcBef>
              <a:spcAft>
                <a:spcPts val="0"/>
              </a:spcAft>
              <a:buClr>
                <a:schemeClr val="dk1"/>
              </a:buClr>
              <a:buSzPts val="3000"/>
              <a:buChar char="•"/>
            </a:pPr>
            <a:r>
              <a:rPr lang="fr-FR" sz="3000" dirty="0"/>
              <a:t>Les </a:t>
            </a:r>
            <a:r>
              <a:rPr lang="fr-FR" sz="3000" b="1" dirty="0"/>
              <a:t>2 fractions </a:t>
            </a:r>
            <a:r>
              <a:rPr lang="fr-FR" sz="3000" dirty="0"/>
              <a:t>du </a:t>
            </a:r>
            <a:r>
              <a:rPr lang="fr-FR" sz="3000" b="1" dirty="0"/>
              <a:t>corps professionnel</a:t>
            </a:r>
            <a:endParaRPr dirty="0"/>
          </a:p>
          <a:p>
            <a:pPr marL="0" lvl="0" indent="0" algn="l" rtl="0">
              <a:lnSpc>
                <a:spcPct val="90000"/>
              </a:lnSpc>
              <a:spcBef>
                <a:spcPts val="1000"/>
              </a:spcBef>
              <a:spcAft>
                <a:spcPts val="0"/>
              </a:spcAft>
              <a:buClr>
                <a:schemeClr val="dk1"/>
              </a:buClr>
              <a:buSzPts val="3000"/>
              <a:buNone/>
            </a:pPr>
            <a:endParaRPr sz="3000" b="1" dirty="0"/>
          </a:p>
        </p:txBody>
      </p:sp>
      <p:sp>
        <p:nvSpPr>
          <p:cNvPr id="151" name="Google Shape;151;p23"/>
          <p:cNvSpPr txBox="1">
            <a:spLocks noGrp="1"/>
          </p:cNvSpPr>
          <p:nvPr>
            <p:ph type="title"/>
          </p:nvPr>
        </p:nvSpPr>
        <p:spPr>
          <a:xfrm>
            <a:off x="234315" y="97154"/>
            <a:ext cx="10921365" cy="14801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fr-FR" sz="3600" b="1" dirty="0">
                <a:solidFill>
                  <a:srgbClr val="0070C0"/>
                </a:solidFill>
              </a:rPr>
              <a:t>9.2. Travail quotidien et exportation du modèle</a:t>
            </a:r>
            <a:br>
              <a:rPr lang="fr-FR" b="1" dirty="0">
                <a:solidFill>
                  <a:srgbClr val="0070C0"/>
                </a:solidFill>
              </a:rPr>
            </a:br>
            <a:r>
              <a:rPr lang="fr-FR" b="1" dirty="0">
                <a:solidFill>
                  <a:srgbClr val="0070C0"/>
                </a:solidFill>
              </a:rPr>
              <a:t>			</a:t>
            </a:r>
            <a:r>
              <a:rPr lang="fr-FR" sz="3200" b="1" dirty="0">
                <a:solidFill>
                  <a:srgbClr val="0070C0"/>
                </a:solidFill>
              </a:rPr>
              <a:t>9.2.1. Le travail « à la caisse »</a:t>
            </a:r>
            <a:endParaRPr sz="32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body" idx="1"/>
          </p:nvPr>
        </p:nvSpPr>
        <p:spPr>
          <a:xfrm>
            <a:off x="425302" y="170120"/>
            <a:ext cx="11313042" cy="652839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a:t>Des </a:t>
            </a:r>
            <a:r>
              <a:rPr lang="fr-FR" b="1"/>
              <a:t>préjugés </a:t>
            </a:r>
            <a:r>
              <a:rPr lang="fr-FR"/>
              <a:t>pesant sur les hôtesses de caisse</a:t>
            </a:r>
            <a:endParaRPr/>
          </a:p>
        </p:txBody>
      </p:sp>
      <p:pic>
        <p:nvPicPr>
          <p:cNvPr id="157" name="Google Shape;157;p24"/>
          <p:cNvPicPr preferRelativeResize="0"/>
          <p:nvPr/>
        </p:nvPicPr>
        <p:blipFill rotWithShape="1">
          <a:blip r:embed="rId3">
            <a:alphaModFix/>
          </a:blip>
          <a:srcRect/>
          <a:stretch/>
        </p:blipFill>
        <p:spPr>
          <a:xfrm>
            <a:off x="752855" y="1872351"/>
            <a:ext cx="5076382" cy="3123927"/>
          </a:xfrm>
          <a:prstGeom prst="rect">
            <a:avLst/>
          </a:prstGeom>
          <a:noFill/>
          <a:ln>
            <a:noFill/>
          </a:ln>
        </p:spPr>
      </p:pic>
      <p:pic>
        <p:nvPicPr>
          <p:cNvPr id="158" name="Google Shape;158;p24"/>
          <p:cNvPicPr preferRelativeResize="0"/>
          <p:nvPr/>
        </p:nvPicPr>
        <p:blipFill rotWithShape="1">
          <a:blip r:embed="rId4">
            <a:alphaModFix/>
          </a:blip>
          <a:srcRect/>
          <a:stretch/>
        </p:blipFill>
        <p:spPr>
          <a:xfrm>
            <a:off x="6156790" y="1915218"/>
            <a:ext cx="5581554" cy="3140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255181" y="248057"/>
            <a:ext cx="11013558" cy="6176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a:t>Sam Anna, </a:t>
            </a:r>
            <a:r>
              <a:rPr lang="fr-FR" i="1"/>
              <a:t>Les tribulations d’une caissière</a:t>
            </a:r>
            <a:r>
              <a:rPr lang="fr-FR"/>
              <a:t>, Stock, 2008.</a:t>
            </a:r>
            <a:endParaRPr/>
          </a:p>
        </p:txBody>
      </p:sp>
      <p:pic>
        <p:nvPicPr>
          <p:cNvPr id="164" name="Google Shape;164;p25"/>
          <p:cNvPicPr preferRelativeResize="0"/>
          <p:nvPr/>
        </p:nvPicPr>
        <p:blipFill rotWithShape="1">
          <a:blip r:embed="rId3">
            <a:alphaModFix/>
          </a:blip>
          <a:srcRect/>
          <a:stretch/>
        </p:blipFill>
        <p:spPr>
          <a:xfrm>
            <a:off x="695239" y="1278859"/>
            <a:ext cx="3302604" cy="5262150"/>
          </a:xfrm>
          <a:prstGeom prst="rect">
            <a:avLst/>
          </a:prstGeom>
          <a:noFill/>
          <a:ln>
            <a:noFill/>
          </a:ln>
        </p:spPr>
      </p:pic>
      <p:pic>
        <p:nvPicPr>
          <p:cNvPr id="165" name="Google Shape;165;p25"/>
          <p:cNvPicPr preferRelativeResize="0"/>
          <p:nvPr/>
        </p:nvPicPr>
        <p:blipFill rotWithShape="1">
          <a:blip r:embed="rId4">
            <a:alphaModFix/>
          </a:blip>
          <a:srcRect/>
          <a:stretch/>
        </p:blipFill>
        <p:spPr>
          <a:xfrm>
            <a:off x="6443614" y="1278859"/>
            <a:ext cx="3946613" cy="526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body" idx="1"/>
          </p:nvPr>
        </p:nvSpPr>
        <p:spPr>
          <a:xfrm>
            <a:off x="659219" y="297712"/>
            <a:ext cx="11532781" cy="6326372"/>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fr-FR" b="1"/>
              <a:t>Bernard Sophie</a:t>
            </a:r>
            <a:r>
              <a:rPr lang="fr-FR"/>
              <a:t>, « Le travail de l’interaction. Caissières et clients face à l’automatisation des caisses », </a:t>
            </a:r>
            <a:r>
              <a:rPr lang="fr-FR" i="1"/>
              <a:t>Sociétés Contemporaines</a:t>
            </a:r>
            <a:r>
              <a:rPr lang="fr-FR"/>
              <a:t>, n°94, pp. 93-120.</a:t>
            </a:r>
            <a:endParaRPr/>
          </a:p>
          <a:p>
            <a:pPr marL="228600" lvl="0" indent="-228600" algn="just" rtl="0">
              <a:lnSpc>
                <a:spcPct val="90000"/>
              </a:lnSpc>
              <a:spcBef>
                <a:spcPts val="1000"/>
              </a:spcBef>
              <a:spcAft>
                <a:spcPts val="0"/>
              </a:spcAft>
              <a:buClr>
                <a:schemeClr val="dk1"/>
              </a:buClr>
              <a:buSzPts val="2800"/>
              <a:buChar char="•"/>
            </a:pPr>
            <a:r>
              <a:rPr lang="fr-FR" b="1"/>
              <a:t>2004. </a:t>
            </a:r>
            <a:r>
              <a:rPr lang="fr-FR"/>
              <a:t>Les </a:t>
            </a:r>
            <a:r>
              <a:rPr lang="fr-FR" b="1"/>
              <a:t>caisses automatiques</a:t>
            </a:r>
            <a:endParaRPr/>
          </a:p>
          <a:p>
            <a:pPr marL="228600" lvl="0" indent="-228600" algn="just" rtl="0">
              <a:lnSpc>
                <a:spcPct val="90000"/>
              </a:lnSpc>
              <a:spcBef>
                <a:spcPts val="1000"/>
              </a:spcBef>
              <a:spcAft>
                <a:spcPts val="0"/>
              </a:spcAft>
              <a:buClr>
                <a:schemeClr val="dk1"/>
              </a:buClr>
              <a:buSzPts val="2800"/>
              <a:buChar char="•"/>
            </a:pPr>
            <a:r>
              <a:rPr lang="fr-FR" b="1"/>
              <a:t>Les avantages </a:t>
            </a:r>
            <a:r>
              <a:rPr lang="fr-FR"/>
              <a:t>des caisses automatiques</a:t>
            </a:r>
            <a:endParaRPr/>
          </a:p>
          <a:p>
            <a:pPr marL="228600" lvl="0" indent="-228600" algn="just" rtl="0">
              <a:lnSpc>
                <a:spcPct val="90000"/>
              </a:lnSpc>
              <a:spcBef>
                <a:spcPts val="1000"/>
              </a:spcBef>
              <a:spcAft>
                <a:spcPts val="0"/>
              </a:spcAft>
              <a:buClr>
                <a:schemeClr val="dk1"/>
              </a:buClr>
              <a:buSzPts val="2800"/>
              <a:buChar char="•"/>
            </a:pPr>
            <a:r>
              <a:rPr lang="fr-FR"/>
              <a:t>Des </a:t>
            </a:r>
            <a:r>
              <a:rPr lang="fr-FR" b="1"/>
              <a:t>jugements ambivalents</a:t>
            </a:r>
            <a:endParaRPr b="1"/>
          </a:p>
        </p:txBody>
      </p:sp>
      <p:pic>
        <p:nvPicPr>
          <p:cNvPr id="171" name="Google Shape;171;p26"/>
          <p:cNvPicPr preferRelativeResize="0"/>
          <p:nvPr/>
        </p:nvPicPr>
        <p:blipFill rotWithShape="1">
          <a:blip r:embed="rId3">
            <a:alphaModFix/>
          </a:blip>
          <a:srcRect/>
          <a:stretch/>
        </p:blipFill>
        <p:spPr>
          <a:xfrm>
            <a:off x="659219" y="3062176"/>
            <a:ext cx="4817548" cy="3136605"/>
          </a:xfrm>
          <a:prstGeom prst="rect">
            <a:avLst/>
          </a:prstGeom>
          <a:noFill/>
          <a:ln>
            <a:noFill/>
          </a:ln>
        </p:spPr>
      </p:pic>
      <p:pic>
        <p:nvPicPr>
          <p:cNvPr id="172" name="Google Shape;172;p26"/>
          <p:cNvPicPr preferRelativeResize="0"/>
          <p:nvPr/>
        </p:nvPicPr>
        <p:blipFill rotWithShape="1">
          <a:blip r:embed="rId4">
            <a:alphaModFix/>
          </a:blip>
          <a:srcRect/>
          <a:stretch/>
        </p:blipFill>
        <p:spPr>
          <a:xfrm>
            <a:off x="7038754" y="2991369"/>
            <a:ext cx="4672043" cy="32782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297712" y="14173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200"/>
              <a:buFont typeface="Calibri"/>
              <a:buNone/>
            </a:pPr>
            <a:r>
              <a:rPr lang="fr-FR" sz="4200" b="1">
                <a:solidFill>
                  <a:srgbClr val="0070C0"/>
                </a:solidFill>
              </a:rPr>
              <a:t>9.2.2. L’exportation du modèle en Asie</a:t>
            </a:r>
            <a:endParaRPr/>
          </a:p>
        </p:txBody>
      </p:sp>
      <p:sp>
        <p:nvSpPr>
          <p:cNvPr id="178" name="Google Shape;178;p27"/>
          <p:cNvSpPr txBox="1">
            <a:spLocks noGrp="1"/>
          </p:cNvSpPr>
          <p:nvPr>
            <p:ph type="body" idx="1"/>
          </p:nvPr>
        </p:nvSpPr>
        <p:spPr>
          <a:xfrm>
            <a:off x="106878" y="1175657"/>
            <a:ext cx="11844116" cy="5395264"/>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2800"/>
              <a:buChar char="•"/>
            </a:pPr>
            <a:r>
              <a:rPr lang="fr-FR" b="1" dirty="0"/>
              <a:t>Bernard Sophie</a:t>
            </a:r>
            <a:r>
              <a:rPr lang="fr-FR" dirty="0"/>
              <a:t>, « Consommation et apprentissage du supermarché au Vietnam. Le client en action », dans de </a:t>
            </a:r>
            <a:r>
              <a:rPr lang="fr-FR" dirty="0" err="1"/>
              <a:t>Terssac</a:t>
            </a:r>
            <a:r>
              <a:rPr lang="fr-FR" dirty="0"/>
              <a:t> Gilbert, Truong An </a:t>
            </a:r>
            <a:r>
              <a:rPr lang="fr-FR" dirty="0" err="1"/>
              <a:t>Quoc</a:t>
            </a:r>
            <a:r>
              <a:rPr lang="fr-FR" dirty="0"/>
              <a:t> et </a:t>
            </a:r>
            <a:r>
              <a:rPr lang="fr-FR" dirty="0" err="1"/>
              <a:t>Catlla</a:t>
            </a:r>
            <a:r>
              <a:rPr lang="fr-FR" dirty="0"/>
              <a:t> Michel (</a:t>
            </a:r>
            <a:r>
              <a:rPr lang="fr-FR" dirty="0" err="1"/>
              <a:t>dir</a:t>
            </a:r>
            <a:r>
              <a:rPr lang="fr-FR" dirty="0"/>
              <a:t>.), </a:t>
            </a:r>
            <a:r>
              <a:rPr lang="fr-FR" i="1" dirty="0"/>
              <a:t>Vietnam en transitions</a:t>
            </a:r>
            <a:r>
              <a:rPr lang="fr-FR" dirty="0"/>
              <a:t>, Editions ENS, 2014.</a:t>
            </a:r>
            <a:endParaRPr dirty="0"/>
          </a:p>
          <a:p>
            <a:pPr marL="228600" lvl="0" indent="-228600" algn="just" rtl="0">
              <a:lnSpc>
                <a:spcPct val="150000"/>
              </a:lnSpc>
              <a:spcBef>
                <a:spcPts val="1000"/>
              </a:spcBef>
              <a:spcAft>
                <a:spcPts val="0"/>
              </a:spcAft>
              <a:buClr>
                <a:schemeClr val="dk1"/>
              </a:buClr>
              <a:buSzPts val="2800"/>
              <a:buChar char="•"/>
            </a:pPr>
            <a:r>
              <a:rPr lang="fr-FR" sz="2400" dirty="0"/>
              <a:t>Des </a:t>
            </a:r>
            <a:r>
              <a:rPr lang="fr-FR" sz="2400" b="1" dirty="0"/>
              <a:t>apprentissages maladroits</a:t>
            </a:r>
            <a:endParaRPr sz="2400" dirty="0"/>
          </a:p>
          <a:p>
            <a:pPr marL="228600" lvl="0" indent="-228600" algn="just" rtl="0">
              <a:lnSpc>
                <a:spcPct val="150000"/>
              </a:lnSpc>
              <a:spcBef>
                <a:spcPts val="1000"/>
              </a:spcBef>
              <a:spcAft>
                <a:spcPts val="0"/>
              </a:spcAft>
              <a:buClr>
                <a:schemeClr val="dk1"/>
              </a:buClr>
              <a:buSzPts val="2800"/>
              <a:buChar char="•"/>
            </a:pPr>
            <a:r>
              <a:rPr lang="fr-FR" sz="2400" b="1" dirty="0"/>
              <a:t>1998. </a:t>
            </a:r>
            <a:r>
              <a:rPr lang="fr-FR" sz="2400" dirty="0"/>
              <a:t>Premier hypermarché à Hô Chi Minh</a:t>
            </a:r>
            <a:endParaRPr sz="2400" dirty="0"/>
          </a:p>
          <a:p>
            <a:pPr marL="228600" lvl="0" indent="-228600" algn="just" rtl="0">
              <a:lnSpc>
                <a:spcPct val="150000"/>
              </a:lnSpc>
              <a:spcBef>
                <a:spcPts val="1000"/>
              </a:spcBef>
              <a:spcAft>
                <a:spcPts val="0"/>
              </a:spcAft>
              <a:buClr>
                <a:schemeClr val="dk1"/>
              </a:buClr>
              <a:buSzPts val="2800"/>
              <a:buChar char="•"/>
            </a:pPr>
            <a:r>
              <a:rPr lang="fr-FR" sz="2400" dirty="0"/>
              <a:t>Des </a:t>
            </a:r>
            <a:r>
              <a:rPr lang="fr-FR" sz="2400" b="1" dirty="0"/>
              <a:t>« curiosités touristiques »</a:t>
            </a:r>
            <a:endParaRPr sz="2400" dirty="0"/>
          </a:p>
          <a:p>
            <a:pPr marL="228600" lvl="0" indent="-228600" algn="just" rtl="0">
              <a:lnSpc>
                <a:spcPct val="150000"/>
              </a:lnSpc>
              <a:spcBef>
                <a:spcPts val="1000"/>
              </a:spcBef>
              <a:spcAft>
                <a:spcPts val="0"/>
              </a:spcAft>
              <a:buClr>
                <a:schemeClr val="dk1"/>
              </a:buClr>
              <a:buSzPts val="2800"/>
              <a:buChar char="•"/>
            </a:pPr>
            <a:r>
              <a:rPr lang="fr-FR" sz="2400" dirty="0"/>
              <a:t>Une combinaison </a:t>
            </a:r>
            <a:r>
              <a:rPr lang="fr-FR" sz="2400" b="1" dirty="0"/>
              <a:t>habitudes-nouvelles pratiques</a:t>
            </a:r>
            <a:endParaRPr sz="2400" dirty="0"/>
          </a:p>
          <a:p>
            <a:pPr marL="228600" lvl="0" indent="-228600" algn="just" rtl="0">
              <a:lnSpc>
                <a:spcPct val="150000"/>
              </a:lnSpc>
              <a:spcBef>
                <a:spcPts val="1000"/>
              </a:spcBef>
              <a:spcAft>
                <a:spcPts val="0"/>
              </a:spcAft>
              <a:buClr>
                <a:schemeClr val="dk1"/>
              </a:buClr>
              <a:buSzPts val="2800"/>
              <a:buChar char="•"/>
            </a:pPr>
            <a:r>
              <a:rPr lang="fr-FR" sz="2400" dirty="0"/>
              <a:t>Les</a:t>
            </a:r>
            <a:r>
              <a:rPr lang="fr-FR" sz="2400" b="1" dirty="0"/>
              <a:t> hôtesses de caisse, </a:t>
            </a:r>
            <a:r>
              <a:rPr lang="fr-FR" sz="2400" dirty="0"/>
              <a:t>le </a:t>
            </a:r>
            <a:r>
              <a:rPr lang="fr-FR" sz="2400" b="1" dirty="0"/>
              <a:t>« personnel de complément » </a:t>
            </a:r>
            <a:r>
              <a:rPr lang="fr-FR" sz="2400" dirty="0"/>
              <a:t>et les </a:t>
            </a:r>
            <a:r>
              <a:rPr lang="fr-FR" sz="2400" b="1" dirty="0"/>
              <a:t>agents de sécurité</a:t>
            </a:r>
            <a:endParaRPr sz="2400" dirty="0"/>
          </a:p>
          <a:p>
            <a:pPr marL="228600" lvl="0" indent="-50800" algn="just" rtl="0">
              <a:lnSpc>
                <a:spcPct val="90000"/>
              </a:lnSpc>
              <a:spcBef>
                <a:spcPts val="1000"/>
              </a:spcBef>
              <a:spcAft>
                <a:spcPts val="0"/>
              </a:spcAft>
              <a:buClr>
                <a:schemeClr val="dk1"/>
              </a:buClr>
              <a:buSzPts val="2800"/>
              <a:buNone/>
            </a:pPr>
            <a:endParaRP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78971" y="18551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fr-FR" b="1">
                <a:solidFill>
                  <a:srgbClr val="0070C0"/>
                </a:solidFill>
              </a:rPr>
              <a:t>Conclusion de la séance</a:t>
            </a:r>
            <a:endParaRPr/>
          </a:p>
        </p:txBody>
      </p:sp>
      <p:sp>
        <p:nvSpPr>
          <p:cNvPr id="189" name="Google Shape;189;p29"/>
          <p:cNvSpPr txBox="1">
            <a:spLocks noGrp="1"/>
          </p:cNvSpPr>
          <p:nvPr>
            <p:ph type="body" idx="1"/>
          </p:nvPr>
        </p:nvSpPr>
        <p:spPr>
          <a:xfrm>
            <a:off x="265150" y="1511073"/>
            <a:ext cx="11658601" cy="478631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000"/>
              <a:buNone/>
            </a:pPr>
            <a:r>
              <a:rPr lang="fr-FR" sz="3000" dirty="0"/>
              <a:t>• Analyser le développement d’un secteur à travers « un cas »</a:t>
            </a:r>
            <a:endParaRPr dirty="0"/>
          </a:p>
          <a:p>
            <a:pPr marL="0" lvl="0" indent="0" algn="just" rtl="0">
              <a:lnSpc>
                <a:spcPct val="90000"/>
              </a:lnSpc>
              <a:spcBef>
                <a:spcPts val="1000"/>
              </a:spcBef>
              <a:spcAft>
                <a:spcPts val="0"/>
              </a:spcAft>
              <a:buClr>
                <a:schemeClr val="dk1"/>
              </a:buClr>
              <a:buSzPts val="3000"/>
              <a:buNone/>
            </a:pPr>
            <a:r>
              <a:rPr lang="fr-FR" sz="3000" dirty="0"/>
              <a:t>• Coupler analyses « par le haut » et « par le bas »</a:t>
            </a:r>
            <a:endParaRPr dirty="0"/>
          </a:p>
          <a:p>
            <a:pPr marL="0" lvl="0" indent="0" algn="just" rtl="0">
              <a:lnSpc>
                <a:spcPct val="90000"/>
              </a:lnSpc>
              <a:spcBef>
                <a:spcPts val="1000"/>
              </a:spcBef>
              <a:spcAft>
                <a:spcPts val="0"/>
              </a:spcAft>
              <a:buClr>
                <a:schemeClr val="dk1"/>
              </a:buClr>
              <a:buSzPts val="3000"/>
              <a:buNone/>
            </a:pPr>
            <a:r>
              <a:rPr lang="fr-FR" sz="3000" dirty="0"/>
              <a:t>• Saisir les diffusions ou non diffusions d’un modèle d’organisation</a:t>
            </a:r>
            <a:endParaRPr dirty="0"/>
          </a:p>
          <a:p>
            <a:pPr marL="0" lvl="0" indent="0" algn="just" rtl="0">
              <a:lnSpc>
                <a:spcPct val="90000"/>
              </a:lnSpc>
              <a:spcBef>
                <a:spcPts val="1000"/>
              </a:spcBef>
              <a:spcAft>
                <a:spcPts val="0"/>
              </a:spcAft>
              <a:buClr>
                <a:schemeClr val="dk1"/>
              </a:buClr>
              <a:buSzPts val="3000"/>
              <a:buNone/>
            </a:pPr>
            <a:endParaRPr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59046" y="101600"/>
            <a:ext cx="10515600" cy="12239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fr-FR" b="1">
                <a:solidFill>
                  <a:srgbClr val="0070C0"/>
                </a:solidFill>
              </a:rPr>
              <a:t>9.1. Cadrage et champ de l’enquête</a:t>
            </a:r>
            <a:endParaRPr/>
          </a:p>
        </p:txBody>
      </p:sp>
      <p:sp>
        <p:nvSpPr>
          <p:cNvPr id="103" name="Google Shape;103;p15"/>
          <p:cNvSpPr txBox="1">
            <a:spLocks noGrp="1"/>
          </p:cNvSpPr>
          <p:nvPr>
            <p:ph type="body" idx="1"/>
          </p:nvPr>
        </p:nvSpPr>
        <p:spPr>
          <a:xfrm>
            <a:off x="449942" y="1756228"/>
            <a:ext cx="11161485" cy="41946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fr-FR" sz="3000"/>
              <a:t>• Benquet Marlène, </a:t>
            </a:r>
            <a:r>
              <a:rPr lang="fr-FR" sz="3000" i="1"/>
              <a:t>Encaisser !</a:t>
            </a:r>
            <a:r>
              <a:rPr lang="fr-FR" sz="3000"/>
              <a:t>, La Découverte, 2013 </a:t>
            </a:r>
            <a:endParaRPr sz="3000" b="1"/>
          </a:p>
        </p:txBody>
      </p:sp>
      <p:pic>
        <p:nvPicPr>
          <p:cNvPr id="104" name="Google Shape;104;p15"/>
          <p:cNvPicPr preferRelativeResize="0"/>
          <p:nvPr/>
        </p:nvPicPr>
        <p:blipFill rotWithShape="1">
          <a:blip r:embed="rId3">
            <a:alphaModFix/>
          </a:blip>
          <a:srcRect/>
          <a:stretch/>
        </p:blipFill>
        <p:spPr>
          <a:xfrm>
            <a:off x="4609156" y="2785728"/>
            <a:ext cx="2706245" cy="2706245"/>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8693222" y="2563607"/>
            <a:ext cx="1981424" cy="3080157"/>
          </a:xfrm>
          <a:prstGeom prst="rect">
            <a:avLst/>
          </a:prstGeom>
          <a:noFill/>
          <a:ln>
            <a:noFill/>
          </a:ln>
        </p:spPr>
      </p:pic>
      <p:pic>
        <p:nvPicPr>
          <p:cNvPr id="106" name="Google Shape;106;p15"/>
          <p:cNvPicPr preferRelativeResize="0"/>
          <p:nvPr/>
        </p:nvPicPr>
        <p:blipFill rotWithShape="1">
          <a:blip r:embed="rId5">
            <a:alphaModFix/>
          </a:blip>
          <a:srcRect/>
          <a:stretch/>
        </p:blipFill>
        <p:spPr>
          <a:xfrm>
            <a:off x="449942" y="2563607"/>
            <a:ext cx="2781394" cy="31504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28613" y="236538"/>
            <a:ext cx="1153001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200"/>
              <a:buFont typeface="Calibri"/>
              <a:buNone/>
            </a:pPr>
            <a:r>
              <a:rPr lang="fr-FR" sz="4200" b="1">
                <a:solidFill>
                  <a:srgbClr val="0070C0"/>
                </a:solidFill>
              </a:rPr>
              <a:t>9.1.1. Emergence et champ de l’enquête</a:t>
            </a:r>
            <a:endParaRPr/>
          </a:p>
        </p:txBody>
      </p:sp>
      <p:sp>
        <p:nvSpPr>
          <p:cNvPr id="112" name="Google Shape;112;p16"/>
          <p:cNvSpPr txBox="1">
            <a:spLocks noGrp="1"/>
          </p:cNvSpPr>
          <p:nvPr>
            <p:ph type="body" idx="1"/>
          </p:nvPr>
        </p:nvSpPr>
        <p:spPr>
          <a:xfrm>
            <a:off x="838199" y="1514475"/>
            <a:ext cx="11077576" cy="49291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fr-FR" sz="3200" dirty="0"/>
              <a:t>Enquête sur </a:t>
            </a:r>
            <a:r>
              <a:rPr lang="fr-FR" sz="3200" b="1" dirty="0"/>
              <a:t>« </a:t>
            </a:r>
            <a:r>
              <a:rPr lang="fr-FR" sz="3200" b="1" dirty="0" err="1"/>
              <a:t>Batax</a:t>
            </a:r>
            <a:r>
              <a:rPr lang="fr-FR" sz="3200" b="1" dirty="0"/>
              <a:t> »</a:t>
            </a:r>
            <a:endParaRPr dirty="0"/>
          </a:p>
          <a:p>
            <a:pPr marL="228600" lvl="0" indent="-228600" algn="l" rtl="0">
              <a:lnSpc>
                <a:spcPct val="90000"/>
              </a:lnSpc>
              <a:spcBef>
                <a:spcPts val="1000"/>
              </a:spcBef>
              <a:spcAft>
                <a:spcPts val="0"/>
              </a:spcAft>
              <a:buClr>
                <a:schemeClr val="dk1"/>
              </a:buClr>
              <a:buSzPts val="3200"/>
              <a:buChar char="•"/>
            </a:pPr>
            <a:r>
              <a:rPr lang="fr-FR" sz="3200" dirty="0"/>
              <a:t>Un secteur </a:t>
            </a:r>
            <a:r>
              <a:rPr lang="fr-FR" sz="3200" b="1" dirty="0"/>
              <a:t>peu étudié</a:t>
            </a:r>
            <a:endParaRPr dirty="0"/>
          </a:p>
          <a:p>
            <a:pPr marL="228600" lvl="0" indent="-228600" algn="l" rtl="0">
              <a:lnSpc>
                <a:spcPct val="90000"/>
              </a:lnSpc>
              <a:spcBef>
                <a:spcPts val="1000"/>
              </a:spcBef>
              <a:spcAft>
                <a:spcPts val="0"/>
              </a:spcAft>
              <a:buClr>
                <a:schemeClr val="dk1"/>
              </a:buClr>
              <a:buSzPts val="3200"/>
              <a:buChar char="•"/>
            </a:pPr>
            <a:r>
              <a:rPr lang="fr-FR" sz="3200" b="1" dirty="0"/>
              <a:t>« Aujourd’hui est déjà hier »</a:t>
            </a:r>
            <a:endParaRPr dirty="0"/>
          </a:p>
          <a:p>
            <a:pPr marL="228600" lvl="0" indent="-25400" algn="l" rtl="0">
              <a:lnSpc>
                <a:spcPct val="90000"/>
              </a:lnSpc>
              <a:spcBef>
                <a:spcPts val="1000"/>
              </a:spcBef>
              <a:spcAft>
                <a:spcPts val="0"/>
              </a:spcAft>
              <a:buClr>
                <a:schemeClr val="dk1"/>
              </a:buClr>
              <a:buSzPts val="3200"/>
              <a:buNone/>
            </a:pPr>
            <a:endParaRPr sz="3200" b="1" dirty="0"/>
          </a:p>
          <a:p>
            <a:pPr marL="228600" lvl="0" indent="-228600" algn="l" rtl="0">
              <a:lnSpc>
                <a:spcPct val="90000"/>
              </a:lnSpc>
              <a:spcBef>
                <a:spcPts val="1000"/>
              </a:spcBef>
              <a:spcAft>
                <a:spcPts val="0"/>
              </a:spcAft>
              <a:buClr>
                <a:schemeClr val="dk1"/>
              </a:buClr>
              <a:buSzPts val="3200"/>
              <a:buChar char="•"/>
            </a:pPr>
            <a:r>
              <a:rPr lang="fr-FR" sz="3200" b="1" dirty="0"/>
              <a:t>3 grandes périodes </a:t>
            </a:r>
            <a:r>
              <a:rPr lang="fr-FR" sz="3200" dirty="0"/>
              <a:t>de développement:</a:t>
            </a:r>
            <a:endParaRPr dirty="0"/>
          </a:p>
          <a:p>
            <a:pPr marL="685800" lvl="1" indent="-228600">
              <a:lnSpc>
                <a:spcPct val="150000"/>
              </a:lnSpc>
              <a:spcBef>
                <a:spcPts val="1000"/>
              </a:spcBef>
              <a:buSzPts val="3200"/>
              <a:buFont typeface="Calibri"/>
              <a:buChar char="-"/>
            </a:pPr>
            <a:r>
              <a:rPr lang="fr-FR" sz="2800" dirty="0"/>
              <a:t>Années 1950-1980</a:t>
            </a:r>
            <a:endParaRPr dirty="0"/>
          </a:p>
          <a:p>
            <a:pPr marL="685800" lvl="1" indent="-228600">
              <a:lnSpc>
                <a:spcPct val="150000"/>
              </a:lnSpc>
              <a:spcBef>
                <a:spcPts val="1000"/>
              </a:spcBef>
              <a:buSzPts val="3200"/>
              <a:buFont typeface="Calibri"/>
              <a:buChar char="-"/>
            </a:pPr>
            <a:r>
              <a:rPr lang="fr-FR" sz="2800" dirty="0"/>
              <a:t>Années 1980-1990</a:t>
            </a:r>
            <a:endParaRPr dirty="0"/>
          </a:p>
          <a:p>
            <a:pPr marL="685800" lvl="1" indent="-228600">
              <a:lnSpc>
                <a:spcPct val="150000"/>
              </a:lnSpc>
              <a:spcBef>
                <a:spcPts val="1000"/>
              </a:spcBef>
              <a:buSzPts val="3200"/>
              <a:buFont typeface="Calibri"/>
              <a:buChar char="-"/>
            </a:pPr>
            <a:r>
              <a:rPr lang="fr-FR" sz="2800" dirty="0"/>
              <a:t>Années 2000</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382772" y="233916"/>
            <a:ext cx="11632019" cy="646459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b="1" dirty="0"/>
              <a:t>Fin des années 1950</a:t>
            </a:r>
            <a:r>
              <a:rPr lang="fr-FR" dirty="0"/>
              <a:t>. Création de l’entreprise</a:t>
            </a:r>
            <a:endParaRPr dirty="0"/>
          </a:p>
          <a:p>
            <a:pPr marL="0" lvl="0" indent="0" algn="l" rtl="0">
              <a:lnSpc>
                <a:spcPct val="90000"/>
              </a:lnSpc>
              <a:spcBef>
                <a:spcPts val="1000"/>
              </a:spcBef>
              <a:spcAft>
                <a:spcPts val="0"/>
              </a:spcAft>
              <a:buClr>
                <a:schemeClr val="dk1"/>
              </a:buClr>
              <a:buSzPts val="2800"/>
              <a:buNone/>
            </a:pPr>
            <a:r>
              <a:rPr lang="fr-FR" b="1" dirty="0">
                <a:latin typeface="Arial Narrow"/>
                <a:ea typeface="Arial Narrow"/>
                <a:cs typeface="Arial Narrow"/>
                <a:sym typeface="Arial Narrow"/>
              </a:rPr>
              <a:t>→ </a:t>
            </a:r>
            <a:r>
              <a:rPr lang="fr-FR" b="1" dirty="0"/>
              <a:t>Années 1980. </a:t>
            </a:r>
            <a:r>
              <a:rPr lang="fr-FR" dirty="0"/>
              <a:t>Grand groupe côté à la bourse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b="1" dirty="0"/>
              <a:t>Une « fausse innovation » </a:t>
            </a:r>
            <a:endParaRPr dirty="0"/>
          </a:p>
          <a:p>
            <a:pPr marL="228600" lvl="0" indent="-228600" algn="l" rtl="0">
              <a:lnSpc>
                <a:spcPct val="90000"/>
              </a:lnSpc>
              <a:spcBef>
                <a:spcPts val="1000"/>
              </a:spcBef>
              <a:spcAft>
                <a:spcPts val="0"/>
              </a:spcAft>
              <a:buClr>
                <a:schemeClr val="dk1"/>
              </a:buClr>
              <a:buSzPts val="2800"/>
              <a:buChar char="•"/>
            </a:pPr>
            <a:r>
              <a:rPr lang="fr-FR" b="1" dirty="0"/>
              <a:t>Aux Etats-Unis:</a:t>
            </a:r>
            <a:endParaRPr dirty="0"/>
          </a:p>
          <a:p>
            <a:pPr marL="457200" lvl="1" indent="0">
              <a:spcBef>
                <a:spcPts val="1000"/>
              </a:spcBef>
              <a:buSzPts val="2800"/>
              <a:buNone/>
            </a:pPr>
            <a:r>
              <a:rPr lang="fr-FR" b="1" dirty="0"/>
              <a:t>- 1916. </a:t>
            </a:r>
            <a:r>
              <a:rPr lang="fr-FR" dirty="0"/>
              <a:t>Création du « libre service »  par Clarence Saunders</a:t>
            </a:r>
            <a:endParaRPr dirty="0"/>
          </a:p>
          <a:p>
            <a:pPr marL="457200" lvl="1" indent="0">
              <a:spcBef>
                <a:spcPts val="1000"/>
              </a:spcBef>
              <a:buSzPts val="2800"/>
              <a:buNone/>
            </a:pPr>
            <a:r>
              <a:rPr lang="fr-FR" b="1" dirty="0"/>
              <a:t>- Années 1930. </a:t>
            </a:r>
            <a:r>
              <a:rPr lang="fr-FR" dirty="0"/>
              <a:t>Création du supermarché par Mickaël Cullen</a:t>
            </a:r>
            <a:endParaRPr dirty="0"/>
          </a:p>
          <a:p>
            <a:pPr marL="228600" lvl="0" indent="-228600" algn="l" rtl="0">
              <a:lnSpc>
                <a:spcPct val="90000"/>
              </a:lnSpc>
              <a:spcBef>
                <a:spcPts val="1000"/>
              </a:spcBef>
              <a:spcAft>
                <a:spcPts val="0"/>
              </a:spcAft>
              <a:buClr>
                <a:schemeClr val="dk1"/>
              </a:buClr>
              <a:buSzPts val="2800"/>
              <a:buChar char="•"/>
            </a:pPr>
            <a:r>
              <a:rPr lang="fr-FR" dirty="0"/>
              <a:t>L’influence du </a:t>
            </a:r>
            <a:r>
              <a:rPr lang="fr-FR" b="1" dirty="0"/>
              <a:t>contexte économique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b="1" dirty="0"/>
              <a:t>En France.</a:t>
            </a:r>
            <a:endParaRPr dirty="0"/>
          </a:p>
          <a:p>
            <a:pPr marL="457200" lvl="1" indent="0">
              <a:spcBef>
                <a:spcPts val="1000"/>
              </a:spcBef>
              <a:buSzPts val="2800"/>
              <a:buNone/>
            </a:pPr>
            <a:r>
              <a:rPr lang="fr-FR" b="1" dirty="0"/>
              <a:t>1898. </a:t>
            </a:r>
            <a:r>
              <a:rPr lang="fr-FR" dirty="0"/>
              <a:t>Création de Casino</a:t>
            </a:r>
            <a:endParaRPr dirty="0"/>
          </a:p>
          <a:p>
            <a:pPr marL="457200" lvl="1" indent="0">
              <a:spcBef>
                <a:spcPts val="1000"/>
              </a:spcBef>
              <a:buSzPts val="2800"/>
              <a:buNone/>
            </a:pPr>
            <a:r>
              <a:rPr lang="fr-FR" b="1" dirty="0"/>
              <a:t>1949. </a:t>
            </a:r>
            <a:r>
              <a:rPr lang="fr-FR" dirty="0"/>
              <a:t>Ouverture d’un commerce par Edouard Leclerc</a:t>
            </a:r>
            <a:endParaRPr dirty="0"/>
          </a:p>
          <a:p>
            <a:pPr marL="228600" lvl="0" indent="-50800" algn="l" rtl="0">
              <a:lnSpc>
                <a:spcPct val="90000"/>
              </a:lnSpc>
              <a:spcBef>
                <a:spcPts val="1000"/>
              </a:spcBef>
              <a:spcAft>
                <a:spcPts val="0"/>
              </a:spcAft>
              <a:buClr>
                <a:schemeClr val="dk1"/>
              </a:buClr>
              <a:buSzPts val="2800"/>
              <a:buNone/>
            </a:pP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425302" y="446567"/>
            <a:ext cx="10928498" cy="573039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b="1" dirty="0"/>
              <a:t>1960. </a:t>
            </a:r>
            <a:r>
              <a:rPr lang="fr-FR" dirty="0"/>
              <a:t>Ouverture du premier hypermarché </a:t>
            </a:r>
            <a:r>
              <a:rPr lang="fr-FR" dirty="0" err="1"/>
              <a:t>Batax</a:t>
            </a:r>
            <a:r>
              <a:rPr lang="fr-FR" dirty="0"/>
              <a:t> </a:t>
            </a:r>
          </a:p>
          <a:p>
            <a:pPr marL="457200" lvl="1" indent="0">
              <a:spcBef>
                <a:spcPts val="0"/>
              </a:spcBef>
              <a:buSzPts val="2800"/>
              <a:buNone/>
            </a:pPr>
            <a:r>
              <a:rPr lang="fr-FR" dirty="0"/>
              <a:t>par Marcel Fournier et Denis </a:t>
            </a:r>
            <a:r>
              <a:rPr lang="fr-FR" dirty="0" err="1"/>
              <a:t>Defforey</a:t>
            </a:r>
            <a:r>
              <a:rPr lang="fr-FR" dirty="0"/>
              <a:t> et Jacques </a:t>
            </a:r>
            <a:r>
              <a:rPr lang="fr-FR" dirty="0" err="1"/>
              <a:t>Defforey</a:t>
            </a:r>
            <a:endParaRPr lang="fr-FR" dirty="0"/>
          </a:p>
          <a:p>
            <a:pPr marL="457200" lvl="1" indent="0">
              <a:spcBef>
                <a:spcPts val="0"/>
              </a:spcBef>
              <a:buSzPts val="2800"/>
              <a:buNone/>
            </a:pPr>
            <a:endParaRPr dirty="0"/>
          </a:p>
          <a:p>
            <a:pPr marL="228600" lvl="0" indent="-228600" algn="l" rtl="0">
              <a:lnSpc>
                <a:spcPct val="90000"/>
              </a:lnSpc>
              <a:spcBef>
                <a:spcPts val="1000"/>
              </a:spcBef>
              <a:spcAft>
                <a:spcPts val="0"/>
              </a:spcAft>
              <a:buClr>
                <a:schemeClr val="dk1"/>
              </a:buClr>
              <a:buSzPts val="2800"/>
              <a:buChar char="•"/>
            </a:pPr>
            <a:r>
              <a:rPr lang="fr-FR" b="1" dirty="0"/>
              <a:t>1961. </a:t>
            </a:r>
            <a:r>
              <a:rPr lang="fr-FR" dirty="0"/>
              <a:t>Création de Promodès</a:t>
            </a:r>
            <a:endParaRPr dirty="0"/>
          </a:p>
          <a:p>
            <a:pPr marL="685800" lvl="1" indent="-228600">
              <a:spcBef>
                <a:spcPts val="1000"/>
              </a:spcBef>
              <a:buSzPts val="2800"/>
            </a:pPr>
            <a:r>
              <a:rPr lang="fr-FR" dirty="0"/>
              <a:t>Les </a:t>
            </a:r>
            <a:r>
              <a:rPr lang="fr-FR" b="1" dirty="0"/>
              <a:t>facteurs du succès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fr-FR" dirty="0"/>
              <a:t>Un </a:t>
            </a:r>
            <a:r>
              <a:rPr lang="fr-FR" b="1" dirty="0"/>
              <a:t>développement interne</a:t>
            </a:r>
            <a:endParaRPr dirty="0"/>
          </a:p>
          <a:p>
            <a:pPr marL="685800" lvl="1" indent="-228600">
              <a:lnSpc>
                <a:spcPct val="150000"/>
              </a:lnSpc>
              <a:spcBef>
                <a:spcPts val="1000"/>
              </a:spcBef>
              <a:buSzPts val="2800"/>
            </a:pPr>
            <a:r>
              <a:rPr lang="fr-FR" b="1" dirty="0"/>
              <a:t>1970. </a:t>
            </a:r>
            <a:r>
              <a:rPr lang="fr-FR" dirty="0"/>
              <a:t>Entrée en bourse</a:t>
            </a:r>
            <a:endParaRPr dirty="0"/>
          </a:p>
          <a:p>
            <a:pPr marL="685800" lvl="1" indent="-228600">
              <a:lnSpc>
                <a:spcPct val="150000"/>
              </a:lnSpc>
              <a:spcBef>
                <a:spcPts val="1000"/>
              </a:spcBef>
              <a:buSzPts val="2800"/>
            </a:pPr>
            <a:r>
              <a:rPr lang="fr-FR" b="1" dirty="0"/>
              <a:t>1980-1990. </a:t>
            </a:r>
            <a:r>
              <a:rPr lang="fr-FR" dirty="0"/>
              <a:t>Un </a:t>
            </a:r>
            <a:r>
              <a:rPr lang="fr-FR" b="1" dirty="0"/>
              <a:t>développement international</a:t>
            </a:r>
            <a:endParaRPr dirty="0"/>
          </a:p>
          <a:p>
            <a:pPr marL="685800" lvl="1" indent="-228600">
              <a:lnSpc>
                <a:spcPct val="150000"/>
              </a:lnSpc>
              <a:spcBef>
                <a:spcPts val="1000"/>
              </a:spcBef>
              <a:buSzPts val="2800"/>
            </a:pPr>
            <a:r>
              <a:rPr lang="fr-FR" b="1" dirty="0"/>
              <a:t>1999. </a:t>
            </a:r>
            <a:r>
              <a:rPr lang="fr-FR" dirty="0"/>
              <a:t>Fusion de Promodès avec </a:t>
            </a:r>
            <a:r>
              <a:rPr lang="fr-FR" dirty="0" err="1"/>
              <a:t>Batax</a:t>
            </a:r>
            <a:endParaRPr b="1" dirty="0"/>
          </a:p>
          <a:p>
            <a:pPr marL="685800" lvl="1" indent="-228600">
              <a:lnSpc>
                <a:spcPct val="150000"/>
              </a:lnSpc>
              <a:spcBef>
                <a:spcPts val="1000"/>
              </a:spcBef>
              <a:buSzPts val="2800"/>
            </a:pPr>
            <a:r>
              <a:rPr lang="fr-FR" b="1" dirty="0"/>
              <a:t>2000. </a:t>
            </a:r>
            <a:r>
              <a:rPr lang="fr-FR" dirty="0"/>
              <a:t>Les concurrences des vendeurs spécialisés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663649"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fr-FR" sz="4000" b="1" dirty="0">
                <a:solidFill>
                  <a:srgbClr val="0070C0"/>
                </a:solidFill>
              </a:rPr>
              <a:t>9.1.2. Structuration du travail dans le secteur</a:t>
            </a:r>
            <a:endParaRPr sz="4000" dirty="0"/>
          </a:p>
        </p:txBody>
      </p:sp>
      <p:sp>
        <p:nvSpPr>
          <p:cNvPr id="128" name="Google Shape;128;p19"/>
          <p:cNvSpPr txBox="1">
            <a:spLocks noGrp="1"/>
          </p:cNvSpPr>
          <p:nvPr>
            <p:ph type="body" idx="1"/>
          </p:nvPr>
        </p:nvSpPr>
        <p:spPr>
          <a:xfrm>
            <a:off x="776177" y="1616149"/>
            <a:ext cx="10403072" cy="4742121"/>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fr-FR" b="1" dirty="0"/>
              <a:t>1970. </a:t>
            </a:r>
            <a:r>
              <a:rPr lang="fr-FR" dirty="0"/>
              <a:t>Des politiques de </a:t>
            </a:r>
            <a:r>
              <a:rPr lang="fr-FR" b="1" dirty="0"/>
              <a:t>décentralisation</a:t>
            </a:r>
            <a:endParaRPr dirty="0"/>
          </a:p>
          <a:p>
            <a:pPr marL="228600" lvl="0" indent="-228600" algn="l" rtl="0">
              <a:lnSpc>
                <a:spcPct val="150000"/>
              </a:lnSpc>
              <a:spcBef>
                <a:spcPts val="1000"/>
              </a:spcBef>
              <a:spcAft>
                <a:spcPts val="0"/>
              </a:spcAft>
              <a:buClr>
                <a:schemeClr val="dk1"/>
              </a:buClr>
              <a:buSzPts val="2800"/>
              <a:buChar char="•"/>
            </a:pPr>
            <a:r>
              <a:rPr lang="fr-FR" b="1" dirty="0"/>
              <a:t>Années 1970-1980. </a:t>
            </a:r>
            <a:r>
              <a:rPr lang="fr-FR" dirty="0"/>
              <a:t>Les 4 attributions des magasins</a:t>
            </a:r>
            <a:endParaRPr dirty="0"/>
          </a:p>
          <a:p>
            <a:pPr marL="228600" lvl="0" indent="-228600" algn="l" rtl="0">
              <a:lnSpc>
                <a:spcPct val="150000"/>
              </a:lnSpc>
              <a:spcBef>
                <a:spcPts val="1000"/>
              </a:spcBef>
              <a:spcAft>
                <a:spcPts val="0"/>
              </a:spcAft>
              <a:buClr>
                <a:schemeClr val="dk1"/>
              </a:buClr>
              <a:buSzPts val="2800"/>
              <a:buChar char="•"/>
            </a:pPr>
            <a:r>
              <a:rPr lang="fr-FR" dirty="0"/>
              <a:t>Un management par </a:t>
            </a:r>
            <a:r>
              <a:rPr lang="fr-FR" b="1" dirty="0"/>
              <a:t>promotion interne</a:t>
            </a:r>
            <a:endParaRPr dirty="0"/>
          </a:p>
          <a:p>
            <a:pPr marL="228600" lvl="0" indent="-228600" algn="l" rtl="0">
              <a:lnSpc>
                <a:spcPct val="150000"/>
              </a:lnSpc>
              <a:spcBef>
                <a:spcPts val="1000"/>
              </a:spcBef>
              <a:spcAft>
                <a:spcPts val="0"/>
              </a:spcAft>
              <a:buClr>
                <a:schemeClr val="dk1"/>
              </a:buClr>
              <a:buSzPts val="2800"/>
              <a:buChar char="•"/>
            </a:pPr>
            <a:r>
              <a:rPr lang="fr-FR" dirty="0"/>
              <a:t>Une progressive </a:t>
            </a:r>
            <a:r>
              <a:rPr lang="fr-FR" b="1" dirty="0"/>
              <a:t>perte d’autonomie</a:t>
            </a:r>
            <a:endParaRPr dirty="0"/>
          </a:p>
          <a:p>
            <a:pPr marL="228600" lvl="0" indent="-228600" algn="l" rtl="0">
              <a:lnSpc>
                <a:spcPct val="150000"/>
              </a:lnSpc>
              <a:spcBef>
                <a:spcPts val="1000"/>
              </a:spcBef>
              <a:spcAft>
                <a:spcPts val="0"/>
              </a:spcAft>
              <a:buClr>
                <a:schemeClr val="dk1"/>
              </a:buClr>
              <a:buSzPts val="2800"/>
              <a:buChar char="•"/>
            </a:pPr>
            <a:r>
              <a:rPr lang="fr-FR" b="1" dirty="0"/>
              <a:t>Centrale de référencement </a:t>
            </a:r>
            <a:r>
              <a:rPr lang="fr-FR" b="1" dirty="0">
                <a:latin typeface="Arial Narrow"/>
                <a:ea typeface="Arial Narrow"/>
                <a:cs typeface="Arial Narrow"/>
                <a:sym typeface="Arial Narrow"/>
              </a:rPr>
              <a:t>→ </a:t>
            </a:r>
            <a:r>
              <a:rPr lang="fr-FR" b="1" dirty="0"/>
              <a:t>centrale d’achat</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531628" y="0"/>
            <a:ext cx="11249246" cy="65709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fr-FR"/>
              <a:t>« </a:t>
            </a:r>
            <a:r>
              <a:rPr lang="fr-FR" i="1"/>
              <a:t>Moi, j’ai adoré être chef de rayon, mais c’est à cause du fonctionnement global des magasins. Ce n’est plus du tout comme ça. Mais quand je suis arrivé, le principe c’était que chaque hypermarché était comme une petite entreprise autonome. Le siège ne nous donnait aucun ordre. On gérait tout. Les achats, les choix, les assortiments, la décoration du magasin. Et on avait même la liberté au niveau du rayon. C’est-à-dire que vous étiez vraiment le chef du rayon. Vous vous organisiez pour choisir vos produits et pour les vendre. Ensuite, vous calculiez votre chiffre et c’était vraiment votre chiffre. On pouvait se comparer avec les autres rayons. On faisait le même boulot qu’un type qui a son petit commerce et qui essaie de faire vivre son affaire. On n’avait pas besoin qu’on nous dise si on avait été bon ou non, on le savait, puisqu’on calculait nous-mêmes nos marges. Aujourd’hui, les chefs de rayon ils ne peuvent même pas calculer leurs marges, ils ne savent pas combien les produits ont été achetés. C’est complètement opaque pour eux. Ils n’ont rien négocié, ni le prix, ni le produit et même pas la quantité. Tout leur est imposé, ils ne servent qu’à vendre </a:t>
            </a:r>
            <a:r>
              <a:rPr lang="fr-FR"/>
              <a:t>»  (Benquet, 2013)</a:t>
            </a:r>
            <a:endParaRPr b="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body" idx="1"/>
          </p:nvPr>
        </p:nvSpPr>
        <p:spPr>
          <a:xfrm>
            <a:off x="637953" y="340242"/>
            <a:ext cx="11376838" cy="633700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b="1" dirty="0"/>
              <a:t>Le nombre de salariés aux sièges Carrefour (12) :</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150000"/>
              </a:lnSpc>
              <a:spcBef>
                <a:spcPts val="1000"/>
              </a:spcBef>
              <a:spcAft>
                <a:spcPts val="0"/>
              </a:spcAft>
              <a:buClr>
                <a:schemeClr val="dk1"/>
              </a:buClr>
              <a:buSzPts val="2800"/>
              <a:buNone/>
            </a:pPr>
            <a:r>
              <a:rPr lang="fr-FR" b="1" dirty="0"/>
              <a:t>1973. </a:t>
            </a:r>
            <a:r>
              <a:rPr lang="fr-FR" dirty="0"/>
              <a:t>12 personnes</a:t>
            </a:r>
            <a:endParaRPr dirty="0"/>
          </a:p>
          <a:p>
            <a:pPr marL="0" lvl="0" indent="0" algn="l" rtl="0">
              <a:lnSpc>
                <a:spcPct val="150000"/>
              </a:lnSpc>
              <a:spcBef>
                <a:spcPts val="1000"/>
              </a:spcBef>
              <a:spcAft>
                <a:spcPts val="0"/>
              </a:spcAft>
              <a:buClr>
                <a:schemeClr val="dk1"/>
              </a:buClr>
              <a:buSzPts val="2800"/>
              <a:buNone/>
            </a:pPr>
            <a:r>
              <a:rPr lang="fr-FR" b="1" dirty="0"/>
              <a:t>1991. </a:t>
            </a:r>
            <a:r>
              <a:rPr lang="fr-FR" dirty="0"/>
              <a:t>200 personnes</a:t>
            </a:r>
            <a:endParaRPr dirty="0"/>
          </a:p>
          <a:p>
            <a:pPr marL="0" lvl="0" indent="0" algn="l" rtl="0">
              <a:lnSpc>
                <a:spcPct val="150000"/>
              </a:lnSpc>
              <a:spcBef>
                <a:spcPts val="1000"/>
              </a:spcBef>
              <a:spcAft>
                <a:spcPts val="0"/>
              </a:spcAft>
              <a:buClr>
                <a:schemeClr val="dk1"/>
              </a:buClr>
              <a:buSzPts val="2800"/>
              <a:buNone/>
            </a:pPr>
            <a:r>
              <a:rPr lang="fr-FR" b="1" dirty="0"/>
              <a:t>1995. </a:t>
            </a:r>
            <a:r>
              <a:rPr lang="fr-FR" dirty="0"/>
              <a:t>2000 personnes</a:t>
            </a:r>
            <a:endParaRPr dirty="0"/>
          </a:p>
          <a:p>
            <a:pPr marL="0" lvl="0" indent="0" algn="l" rtl="0">
              <a:lnSpc>
                <a:spcPct val="150000"/>
              </a:lnSpc>
              <a:spcBef>
                <a:spcPts val="1000"/>
              </a:spcBef>
              <a:spcAft>
                <a:spcPts val="0"/>
              </a:spcAft>
              <a:buClr>
                <a:schemeClr val="dk1"/>
              </a:buClr>
              <a:buSzPts val="2800"/>
              <a:buNone/>
            </a:pPr>
            <a:r>
              <a:rPr lang="fr-FR" b="1" dirty="0"/>
              <a:t>2018</a:t>
            </a:r>
            <a:r>
              <a:rPr lang="fr-FR" dirty="0"/>
              <a:t>. 10.500 personnes</a:t>
            </a:r>
            <a:endParaRPr dirty="0"/>
          </a:p>
        </p:txBody>
      </p:sp>
      <p:pic>
        <p:nvPicPr>
          <p:cNvPr id="139" name="Google Shape;139;p21"/>
          <p:cNvPicPr preferRelativeResize="0"/>
          <p:nvPr/>
        </p:nvPicPr>
        <p:blipFill rotWithShape="1">
          <a:blip r:embed="rId3">
            <a:alphaModFix/>
          </a:blip>
          <a:srcRect/>
          <a:stretch/>
        </p:blipFill>
        <p:spPr>
          <a:xfrm>
            <a:off x="5858540" y="850605"/>
            <a:ext cx="6156251" cy="41041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75B5"/>
              </a:buClr>
              <a:buSzPts val="4400"/>
              <a:buFont typeface="Calibri"/>
              <a:buNone/>
            </a:pPr>
            <a:r>
              <a:rPr lang="fr-FR" b="1">
                <a:solidFill>
                  <a:srgbClr val="2E75B5"/>
                </a:solidFill>
              </a:rPr>
              <a:t>« Carrefour 2022 »</a:t>
            </a:r>
            <a:endParaRPr b="1">
              <a:solidFill>
                <a:srgbClr val="2E75B5"/>
              </a:solidFill>
            </a:endParaRPr>
          </a:p>
        </p:txBody>
      </p:sp>
      <p:sp>
        <p:nvSpPr>
          <p:cNvPr id="145" name="Google Shape;14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fr-FR"/>
              <a:t>Une </a:t>
            </a:r>
            <a:r>
              <a:rPr lang="fr-FR" b="1"/>
              <a:t>transformation digitale</a:t>
            </a:r>
            <a:endParaRPr/>
          </a:p>
          <a:p>
            <a:pPr marL="228600" lvl="0" indent="-228600" algn="l" rtl="0">
              <a:lnSpc>
                <a:spcPct val="90000"/>
              </a:lnSpc>
              <a:spcBef>
                <a:spcPts val="1000"/>
              </a:spcBef>
              <a:spcAft>
                <a:spcPts val="0"/>
              </a:spcAft>
              <a:buClr>
                <a:schemeClr val="dk1"/>
              </a:buClr>
              <a:buSzPts val="2800"/>
              <a:buChar char="•"/>
            </a:pPr>
            <a:r>
              <a:rPr lang="fr-FR" b="1"/>
              <a:t>Résister à la concurrence</a:t>
            </a:r>
            <a:endParaRPr/>
          </a:p>
          <a:p>
            <a:pPr marL="228600" lvl="0" indent="-228600" algn="l" rtl="0">
              <a:lnSpc>
                <a:spcPct val="90000"/>
              </a:lnSpc>
              <a:spcBef>
                <a:spcPts val="1000"/>
              </a:spcBef>
              <a:spcAft>
                <a:spcPts val="0"/>
              </a:spcAft>
              <a:buClr>
                <a:schemeClr val="dk1"/>
              </a:buClr>
              <a:buSzPts val="2800"/>
              <a:buChar char="•"/>
            </a:pPr>
            <a:r>
              <a:rPr lang="fr-FR"/>
              <a:t>Un </a:t>
            </a:r>
            <a:r>
              <a:rPr lang="fr-FR" b="1"/>
              <a:t>investissement </a:t>
            </a:r>
            <a:r>
              <a:rPr lang="fr-FR"/>
              <a:t>de</a:t>
            </a:r>
            <a:r>
              <a:rPr lang="fr-FR" b="1"/>
              <a:t> 2,8 milliards d’euros </a:t>
            </a:r>
            <a:r>
              <a:rPr lang="fr-FR"/>
              <a:t>en 5 ans</a:t>
            </a:r>
            <a:endParaRPr/>
          </a:p>
          <a:p>
            <a:pPr marL="228600" lvl="0" indent="-228600" algn="l" rtl="0">
              <a:lnSpc>
                <a:spcPct val="90000"/>
              </a:lnSpc>
              <a:spcBef>
                <a:spcPts val="1000"/>
              </a:spcBef>
              <a:spcAft>
                <a:spcPts val="0"/>
              </a:spcAft>
              <a:buClr>
                <a:schemeClr val="dk1"/>
              </a:buClr>
              <a:buSzPts val="2800"/>
              <a:buChar char="•"/>
            </a:pPr>
            <a:r>
              <a:rPr lang="fr-FR" b="1"/>
              <a:t>Suppression de 2400 emplois </a:t>
            </a:r>
            <a:r>
              <a:rPr lang="fr-FR"/>
              <a:t>aux sièges</a:t>
            </a:r>
            <a:endParaRPr/>
          </a:p>
          <a:p>
            <a:pPr marL="228600" lvl="0" indent="-228600" algn="l" rtl="0">
              <a:lnSpc>
                <a:spcPct val="90000"/>
              </a:lnSpc>
              <a:spcBef>
                <a:spcPts val="1000"/>
              </a:spcBef>
              <a:spcAft>
                <a:spcPts val="0"/>
              </a:spcAft>
              <a:buClr>
                <a:schemeClr val="dk1"/>
              </a:buClr>
              <a:buSzPts val="2800"/>
              <a:buChar char="•"/>
            </a:pPr>
            <a:r>
              <a:rPr lang="fr-FR" b="1"/>
              <a:t>Réorganisation </a:t>
            </a:r>
            <a:r>
              <a:rPr lang="fr-FR"/>
              <a:t>des </a:t>
            </a:r>
            <a:r>
              <a:rPr lang="fr-FR" b="1"/>
              <a:t>sites du siège</a:t>
            </a:r>
            <a:endParaRPr/>
          </a:p>
          <a:p>
            <a:pPr marL="228600" lvl="0" indent="-228600" algn="l" rtl="0">
              <a:lnSpc>
                <a:spcPct val="90000"/>
              </a:lnSpc>
              <a:spcBef>
                <a:spcPts val="1000"/>
              </a:spcBef>
              <a:spcAft>
                <a:spcPts val="0"/>
              </a:spcAft>
              <a:buClr>
                <a:schemeClr val="dk1"/>
              </a:buClr>
              <a:buSzPts val="2800"/>
              <a:buChar char="•"/>
            </a:pPr>
            <a:r>
              <a:rPr lang="fr-FR" b="1"/>
              <a:t>2018. </a:t>
            </a:r>
            <a:r>
              <a:rPr lang="fr-FR"/>
              <a:t>Ouverture de </a:t>
            </a:r>
            <a:r>
              <a:rPr lang="fr-FR" b="1"/>
              <a:t>170 nouveaux drives</a:t>
            </a:r>
            <a:endParaRPr/>
          </a:p>
          <a:p>
            <a:pPr marL="228600" lvl="0" indent="-228600" algn="l" rtl="0">
              <a:lnSpc>
                <a:spcPct val="90000"/>
              </a:lnSpc>
              <a:spcBef>
                <a:spcPts val="1000"/>
              </a:spcBef>
              <a:spcAft>
                <a:spcPts val="0"/>
              </a:spcAft>
              <a:buClr>
                <a:schemeClr val="dk1"/>
              </a:buClr>
              <a:buSzPts val="2800"/>
              <a:buChar char="•"/>
            </a:pPr>
            <a:r>
              <a:rPr lang="fr-FR" b="1"/>
              <a:t>Projets de fermetures de magasins</a:t>
            </a:r>
            <a:endParaRPr b="1"/>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803</Words>
  <Application>Microsoft Macintosh PowerPoint</Application>
  <PresentationFormat>Grand écran</PresentationFormat>
  <Paragraphs>90</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Arial Narrow</vt:lpstr>
      <vt:lpstr>Calibri</vt:lpstr>
      <vt:lpstr>Thème Office</vt:lpstr>
      <vt:lpstr>Séance 9. La grande distribution</vt:lpstr>
      <vt:lpstr>9.1. Cadrage et champ de l’enquête</vt:lpstr>
      <vt:lpstr>9.1.1. Emergence et champ de l’enquête</vt:lpstr>
      <vt:lpstr>Présentation PowerPoint</vt:lpstr>
      <vt:lpstr>Présentation PowerPoint</vt:lpstr>
      <vt:lpstr>9.1.2. Structuration du travail dans le secteur</vt:lpstr>
      <vt:lpstr>Présentation PowerPoint</vt:lpstr>
      <vt:lpstr>Présentation PowerPoint</vt:lpstr>
      <vt:lpstr>« Carrefour 2022 »</vt:lpstr>
      <vt:lpstr>9.2. Travail quotidien et exportation du modèle    9.2.1. Le travail « à la caisse »</vt:lpstr>
      <vt:lpstr>Présentation PowerPoint</vt:lpstr>
      <vt:lpstr>Présentation PowerPoint</vt:lpstr>
      <vt:lpstr>Présentation PowerPoint</vt:lpstr>
      <vt:lpstr>9.2.2. L’exportation du modèle en Asie</vt:lpstr>
      <vt:lpstr>Conclusion de la séance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du travail</dc:title>
  <cp:lastModifiedBy>fabrice Guilbaud</cp:lastModifiedBy>
  <cp:revision>3</cp:revision>
  <dcterms:modified xsi:type="dcterms:W3CDTF">2020-03-18T11:22:57Z</dcterms:modified>
</cp:coreProperties>
</file>