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73"/>
  </p:normalViewPr>
  <p:slideViewPr>
    <p:cSldViewPr snapToGrid="0" snapToObjects="1">
      <p:cViewPr varScale="1">
        <p:scale>
          <a:sx n="107" d="100"/>
          <a:sy n="107" d="100"/>
        </p:scale>
        <p:origin x="1760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1CF47-9B4C-D94A-910A-845488B66B70}" type="datetimeFigureOut">
              <a:rPr lang="fr-FR" smtClean="0"/>
              <a:t>24/03/2020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E0F67-B5D5-D948-B6D1-9E484D48A4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0641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1CF47-9B4C-D94A-910A-845488B66B70}" type="datetimeFigureOut">
              <a:rPr lang="fr-FR" smtClean="0"/>
              <a:t>24/03/2020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E0F67-B5D5-D948-B6D1-9E484D48A4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094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1CF47-9B4C-D94A-910A-845488B66B70}" type="datetimeFigureOut">
              <a:rPr lang="fr-FR" smtClean="0"/>
              <a:t>24/03/2020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E0F67-B5D5-D948-B6D1-9E484D48A4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9198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1CF47-9B4C-D94A-910A-845488B66B70}" type="datetimeFigureOut">
              <a:rPr lang="fr-FR" smtClean="0"/>
              <a:t>24/03/2020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E0F67-B5D5-D948-B6D1-9E484D48A4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7187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1CF47-9B4C-D94A-910A-845488B66B70}" type="datetimeFigureOut">
              <a:rPr lang="fr-FR" smtClean="0"/>
              <a:t>24/03/2020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E0F67-B5D5-D948-B6D1-9E484D48A4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7400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1CF47-9B4C-D94A-910A-845488B66B70}" type="datetimeFigureOut">
              <a:rPr lang="fr-FR" smtClean="0"/>
              <a:t>24/03/2020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E0F67-B5D5-D948-B6D1-9E484D48A4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7534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1CF47-9B4C-D94A-910A-845488B66B70}" type="datetimeFigureOut">
              <a:rPr lang="fr-FR" smtClean="0"/>
              <a:t>24/03/2020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E0F67-B5D5-D948-B6D1-9E484D48A4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7552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1CF47-9B4C-D94A-910A-845488B66B70}" type="datetimeFigureOut">
              <a:rPr lang="fr-FR" smtClean="0"/>
              <a:t>24/03/2020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E0F67-B5D5-D948-B6D1-9E484D48A4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0801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1CF47-9B4C-D94A-910A-845488B66B70}" type="datetimeFigureOut">
              <a:rPr lang="fr-FR" smtClean="0"/>
              <a:t>24/03/2020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E0F67-B5D5-D948-B6D1-9E484D48A4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8109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1CF47-9B4C-D94A-910A-845488B66B70}" type="datetimeFigureOut">
              <a:rPr lang="fr-FR" smtClean="0"/>
              <a:t>24/03/2020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E0F67-B5D5-D948-B6D1-9E484D48A4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316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1CF47-9B4C-D94A-910A-845488B66B70}" type="datetimeFigureOut">
              <a:rPr lang="fr-FR" smtClean="0"/>
              <a:t>24/03/2020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E0F67-B5D5-D948-B6D1-9E484D48A4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9658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31CF47-9B4C-D94A-910A-845488B66B70}" type="datetimeFigureOut">
              <a:rPr lang="fr-FR" smtClean="0"/>
              <a:t>24/03/2020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0E0F67-B5D5-D948-B6D1-9E484D48A4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8060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6616" y="0"/>
            <a:ext cx="8182719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284026" y="2043663"/>
            <a:ext cx="4578895" cy="203105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fr-FR" sz="2100">
                <a:solidFill>
                  <a:srgbClr val="FFFFFF"/>
                </a:solidFill>
              </a:rPr>
              <a:t>Sociologie du travail – Séances 2 et 3</a:t>
            </a:r>
            <a:br>
              <a:rPr lang="fr-FR" sz="2100">
                <a:solidFill>
                  <a:srgbClr val="FFFFFF"/>
                </a:solidFill>
              </a:rPr>
            </a:br>
            <a:br>
              <a:rPr lang="fr-FR" sz="2100">
                <a:solidFill>
                  <a:srgbClr val="FFFFFF"/>
                </a:solidFill>
              </a:rPr>
            </a:br>
            <a:r>
              <a:rPr lang="fr-FR" sz="2100" b="1">
                <a:solidFill>
                  <a:srgbClr val="FFFFFF"/>
                </a:solidFill>
              </a:rPr>
              <a:t>Les grands thèmes de la sociologie du travail 1960-2000</a:t>
            </a:r>
            <a:br>
              <a:rPr lang="fr-FR" sz="2100" b="1">
                <a:solidFill>
                  <a:srgbClr val="FFFFFF"/>
                </a:solidFill>
              </a:rPr>
            </a:br>
            <a:r>
              <a:rPr lang="fr-FR" sz="2100">
                <a:solidFill>
                  <a:srgbClr val="FFFFFF"/>
                </a:solidFill>
                <a:effectLst/>
              </a:rPr>
              <a:t> </a:t>
            </a:r>
            <a:endParaRPr lang="fr-FR" sz="2100">
              <a:solidFill>
                <a:srgbClr val="FFFFFF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284026" y="4074718"/>
            <a:ext cx="4578895" cy="682079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fr-FR" sz="1800">
                <a:solidFill>
                  <a:srgbClr val="FFFFFF"/>
                </a:solidFill>
              </a:rPr>
              <a:t>Séance 2 Grands thèmes I : 1960-1980</a:t>
            </a:r>
          </a:p>
          <a:p>
            <a:pPr>
              <a:lnSpc>
                <a:spcPct val="90000"/>
              </a:lnSpc>
            </a:pPr>
            <a:r>
              <a:rPr lang="fr-FR" sz="1800">
                <a:solidFill>
                  <a:srgbClr val="FFFFFF"/>
                </a:solidFill>
              </a:rPr>
              <a:t>Séance 3 Grands thèmes II : 1980-2000</a:t>
            </a:r>
          </a:p>
        </p:txBody>
      </p:sp>
    </p:spTree>
    <p:extLst>
      <p:ext uri="{BB962C8B-B14F-4D97-AF65-F5344CB8AC3E}">
        <p14:creationId xmlns:p14="http://schemas.microsoft.com/office/powerpoint/2010/main" val="10732880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fr-FR" dirty="0"/>
              <a:t>1. La qualification du travail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/>
              <a:t>Georges Friedman </a:t>
            </a:r>
            <a:r>
              <a:rPr lang="fr-FR" i="1" dirty="0"/>
              <a:t>Le travail en miettes. 1956.</a:t>
            </a:r>
          </a:p>
          <a:p>
            <a:endParaRPr lang="fr-FR" i="1" dirty="0"/>
          </a:p>
          <a:p>
            <a:r>
              <a:rPr lang="fr-FR" i="1" dirty="0"/>
              <a:t>Déqualification en lien avec le progrès technique</a:t>
            </a:r>
            <a:r>
              <a:rPr lang="fr-FR" dirty="0">
                <a:effectLst/>
              </a:rPr>
              <a:t> </a:t>
            </a:r>
          </a:p>
          <a:p>
            <a:r>
              <a:rPr lang="fr-FR" i="1" dirty="0"/>
              <a:t>Destruction des métiers traditionnels</a:t>
            </a:r>
          </a:p>
          <a:p>
            <a:r>
              <a:rPr lang="fr-FR" dirty="0"/>
              <a:t>? déterminisme technique ?</a:t>
            </a:r>
          </a:p>
          <a:p>
            <a:r>
              <a:rPr lang="fr-FR" i="1" dirty="0"/>
              <a:t>Séparation de la formation et du travail</a:t>
            </a:r>
            <a:r>
              <a:rPr lang="fr-FR" i="1" dirty="0">
                <a:effectLst/>
              </a:rPr>
              <a:t> </a:t>
            </a:r>
          </a:p>
          <a:p>
            <a:r>
              <a:rPr lang="fr-FR" i="1" dirty="0"/>
              <a:t>Humanisation du travail</a:t>
            </a:r>
            <a:r>
              <a:rPr lang="fr-FR" i="1" dirty="0">
                <a:effectLst/>
              </a:rPr>
              <a:t> ?</a:t>
            </a:r>
            <a:endParaRPr lang="fr-FR" i="1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402250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1. La qualification du travail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87356" y="1600200"/>
            <a:ext cx="8499444" cy="4525963"/>
          </a:xfrm>
        </p:spPr>
        <p:txBody>
          <a:bodyPr/>
          <a:lstStyle/>
          <a:p>
            <a:r>
              <a:rPr lang="fr-FR" dirty="0"/>
              <a:t>Pierre </a:t>
            </a:r>
            <a:r>
              <a:rPr lang="fr-FR" dirty="0" err="1"/>
              <a:t>Naville</a:t>
            </a:r>
            <a:r>
              <a:rPr lang="fr-FR" dirty="0"/>
              <a:t>, </a:t>
            </a:r>
            <a:r>
              <a:rPr lang="fr-FR" i="1" dirty="0"/>
              <a:t>Vers l’automatisme social? Problèmes du travail et de l’automation – 1963</a:t>
            </a:r>
          </a:p>
          <a:p>
            <a:endParaRPr lang="fr-FR" i="1" dirty="0"/>
          </a:p>
          <a:p>
            <a:r>
              <a:rPr lang="fr-FR" i="1" dirty="0"/>
              <a:t>Automation = forme historique de production</a:t>
            </a:r>
          </a:p>
          <a:p>
            <a:r>
              <a:rPr lang="fr-FR" i="1" dirty="0"/>
              <a:t>Dépend de l’intensité capitalistique et du niveau de formation</a:t>
            </a:r>
          </a:p>
          <a:p>
            <a:r>
              <a:rPr lang="fr-FR" i="1" dirty="0"/>
              <a:t>Rupture opérations technique / humaine</a:t>
            </a:r>
          </a:p>
          <a:p>
            <a:r>
              <a:rPr lang="fr-FR" i="1" dirty="0"/>
              <a:t>Automation et émancipation?</a:t>
            </a:r>
          </a:p>
          <a:p>
            <a:endParaRPr lang="fr-FR" i="1" dirty="0"/>
          </a:p>
          <a:p>
            <a:endParaRPr lang="fr-FR" i="1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811999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1. La qualification du travail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28991" y="1600200"/>
            <a:ext cx="8701632" cy="4525963"/>
          </a:xfrm>
        </p:spPr>
        <p:txBody>
          <a:bodyPr>
            <a:normAutofit/>
          </a:bodyPr>
          <a:lstStyle/>
          <a:p>
            <a:r>
              <a:rPr lang="fr-FR" dirty="0"/>
              <a:t>Qualifier le travail ou le travailleur?</a:t>
            </a:r>
          </a:p>
          <a:p>
            <a:pPr marL="0" indent="0">
              <a:buNone/>
            </a:pPr>
            <a:r>
              <a:rPr lang="fr-FR" dirty="0"/>
              <a:t>- Friedmann vs </a:t>
            </a:r>
            <a:r>
              <a:rPr lang="fr-FR" dirty="0" err="1"/>
              <a:t>Naville</a:t>
            </a:r>
            <a:r>
              <a:rPr lang="fr-FR" dirty="0"/>
              <a:t> (humanisation/ automation)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dirty="0"/>
              <a:t>La relation formation – emploi ? L’exemple de l’enseignement professionnel</a:t>
            </a:r>
          </a:p>
          <a:p>
            <a:pPr lvl="1"/>
            <a:r>
              <a:rPr lang="fr-FR" dirty="0"/>
              <a:t>Déclin du paternalisme et des écoles d’entreprises</a:t>
            </a:r>
          </a:p>
          <a:p>
            <a:pPr lvl="1"/>
            <a:r>
              <a:rPr lang="fr-FR" dirty="0"/>
              <a:t>Hiérarchisation des filières d’enseignement</a:t>
            </a:r>
          </a:p>
          <a:p>
            <a:pPr lvl="1"/>
            <a:r>
              <a:rPr lang="fr-FR" dirty="0"/>
              <a:t>Des ouvriers aux techniciens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778135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 2 – L’organisation du travail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/>
              <a:t>Divisions du travail</a:t>
            </a:r>
          </a:p>
          <a:p>
            <a:pPr marL="400050" lvl="1" indent="0">
              <a:buNone/>
            </a:pPr>
            <a:r>
              <a:rPr lang="fr-FR" dirty="0"/>
              <a:t> - Internationale (rapports Nord/Sud ; division économique, spécialisation etc.)</a:t>
            </a:r>
          </a:p>
          <a:p>
            <a:pPr lvl="1">
              <a:buFontTx/>
              <a:buChar char="-"/>
            </a:pPr>
            <a:r>
              <a:rPr lang="fr-FR" dirty="0"/>
              <a:t>Sociale (nomenclature des PCS, prestige etc.)</a:t>
            </a:r>
          </a:p>
          <a:p>
            <a:pPr lvl="1">
              <a:buFontTx/>
              <a:buChar char="-"/>
            </a:pPr>
            <a:r>
              <a:rPr lang="fr-FR" dirty="0"/>
              <a:t>Sexuée (entre H et F sur le marché du travail et au niveau domestique)</a:t>
            </a:r>
          </a:p>
          <a:p>
            <a:r>
              <a:rPr lang="fr-FR" dirty="0"/>
              <a:t>Taylorisme et fordisme</a:t>
            </a:r>
          </a:p>
          <a:p>
            <a:r>
              <a:rPr lang="fr-FR" dirty="0"/>
              <a:t>Taylor</a:t>
            </a:r>
          </a:p>
          <a:p>
            <a:pPr marL="400050" lvl="1" indent="0">
              <a:buNone/>
            </a:pPr>
            <a:r>
              <a:rPr lang="fr-FR" dirty="0"/>
              <a:t>- la « flânerie systématique » des ouvriers</a:t>
            </a:r>
          </a:p>
          <a:p>
            <a:pPr marL="400050" lvl="1" indent="0">
              <a:buNone/>
            </a:pPr>
            <a:r>
              <a:rPr lang="fr-FR" dirty="0"/>
              <a:t>- Intensification du travail</a:t>
            </a:r>
          </a:p>
          <a:p>
            <a:pPr marL="400050" lvl="1" indent="0">
              <a:buNone/>
            </a:pPr>
            <a:r>
              <a:rPr lang="fr-FR" dirty="0"/>
              <a:t>- Séparation conception / exécution</a:t>
            </a:r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633303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 2 – L’organisation du travail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Ford</a:t>
            </a:r>
          </a:p>
          <a:p>
            <a:r>
              <a:rPr lang="fr-FR" dirty="0"/>
              <a:t>- systématisation des tâches</a:t>
            </a:r>
          </a:p>
          <a:p>
            <a:r>
              <a:rPr lang="fr-FR" dirty="0"/>
              <a:t>- standardisation des produits (Ford </a:t>
            </a:r>
            <a:r>
              <a:rPr lang="fr-FR" dirty="0" err="1"/>
              <a:t>T</a:t>
            </a:r>
            <a:r>
              <a:rPr lang="fr-FR" dirty="0"/>
              <a:t>)</a:t>
            </a:r>
          </a:p>
          <a:p>
            <a:r>
              <a:rPr lang="fr-FR" dirty="0"/>
              <a:t>- enchaînement continu = convoyeur automatique</a:t>
            </a:r>
          </a:p>
          <a:p>
            <a:r>
              <a:rPr lang="fr-FR" dirty="0"/>
              <a:t>Temps incorporés &gt; temps alloués</a:t>
            </a:r>
          </a:p>
          <a:p>
            <a:r>
              <a:rPr lang="fr-FR" dirty="0"/>
              <a:t>L’ouvrier enchaîné au travail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508495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2 – L’organisation du travail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  <a:p>
            <a:r>
              <a:rPr lang="fr-FR" dirty="0"/>
              <a:t>L’idéal de fluidité de la production dans les industries de </a:t>
            </a:r>
            <a:r>
              <a:rPr lang="fr-FR" dirty="0" err="1"/>
              <a:t>process</a:t>
            </a:r>
            <a:r>
              <a:rPr lang="fr-FR" dirty="0"/>
              <a:t> (raffineries, industries du verre, du nucléaire etc.)</a:t>
            </a:r>
          </a:p>
          <a:p>
            <a:r>
              <a:rPr lang="fr-FR" dirty="0"/>
              <a:t>Freinage et organisations informelles</a:t>
            </a:r>
          </a:p>
          <a:p>
            <a:r>
              <a:rPr lang="fr-FR" dirty="0"/>
              <a:t>Travail prescrit / travail réel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742801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F82F89F-7F2B-6443-9E4A-91DB073F54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Séance 3- Grands thèmes II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B6146D1-5A94-264A-90C4-B6813AE9B3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fr-FR" dirty="0"/>
              <a:t>1. Années 1980 et 1990 : du travail à l’emploi</a:t>
            </a:r>
          </a:p>
          <a:p>
            <a:pPr>
              <a:lnSpc>
                <a:spcPct val="150000"/>
              </a:lnSpc>
            </a:pPr>
            <a:r>
              <a:rPr lang="fr-FR" dirty="0"/>
              <a:t>2. Emploi et activité des femmes</a:t>
            </a:r>
          </a:p>
          <a:p>
            <a:pPr>
              <a:lnSpc>
                <a:spcPct val="150000"/>
              </a:lnSpc>
            </a:pPr>
            <a:r>
              <a:rPr lang="fr-FR" dirty="0"/>
              <a:t>3. Des ouvriers aux groupes professionnels et professions</a:t>
            </a:r>
          </a:p>
        </p:txBody>
      </p:sp>
    </p:spTree>
    <p:extLst>
      <p:ext uri="{BB962C8B-B14F-4D97-AF65-F5344CB8AC3E}">
        <p14:creationId xmlns:p14="http://schemas.microsoft.com/office/powerpoint/2010/main" val="100634320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340</Words>
  <Application>Microsoft Macintosh PowerPoint</Application>
  <PresentationFormat>Affichage à l'écran (4:3)</PresentationFormat>
  <Paragraphs>55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1" baseType="lpstr">
      <vt:lpstr>Arial</vt:lpstr>
      <vt:lpstr>Calibri</vt:lpstr>
      <vt:lpstr>Thème Office</vt:lpstr>
      <vt:lpstr>Sociologie du travail – Séances 2 et 3  Les grands thèmes de la sociologie du travail 1960-2000  </vt:lpstr>
      <vt:lpstr>1. La qualification du travail</vt:lpstr>
      <vt:lpstr>1. La qualification du travail</vt:lpstr>
      <vt:lpstr>1. La qualification du travail</vt:lpstr>
      <vt:lpstr> 2 – L’organisation du travail</vt:lpstr>
      <vt:lpstr> 2 – L’organisation du travail</vt:lpstr>
      <vt:lpstr>2 – L’organisation du travail</vt:lpstr>
      <vt:lpstr>Séance 3- Grands thèmes II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Sociologie du travail – Séances 2 et 3  Les grands thèmes de la sociologie du travail 1960-2000  </dc:title>
  <dc:creator>fabrice Guilbaud</dc:creator>
  <cp:lastModifiedBy>fabrice Guilbaud</cp:lastModifiedBy>
  <cp:revision>1</cp:revision>
  <dcterms:created xsi:type="dcterms:W3CDTF">2020-03-24T15:13:36Z</dcterms:created>
  <dcterms:modified xsi:type="dcterms:W3CDTF">2020-03-24T15:13:52Z</dcterms:modified>
</cp:coreProperties>
</file>