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4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abriceguilbaud:Downloads:eec17_SL_T30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abriceguilbaud:Downloads:eec17_SL_T3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73688100517369"/>
          <c:y val="0.0262626262626263"/>
          <c:w val="0.857736729693711"/>
          <c:h val="0.870006840054084"/>
        </c:manualLayout>
      </c:layout>
      <c:lineChart>
        <c:grouping val="standard"/>
        <c:varyColors val="0"/>
        <c:ser>
          <c:idx val="0"/>
          <c:order val="0"/>
          <c:tx>
            <c:strRef>
              <c:f>'E - T'!$N$6</c:f>
              <c:strCache>
                <c:ptCount val="1"/>
                <c:pt idx="0">
                  <c:v>Chômage au sens du BIT (en milliers)</c:v>
                </c:pt>
              </c:strCache>
            </c:strRef>
          </c:tx>
          <c:marker>
            <c:symbol val="none"/>
          </c:marker>
          <c:cat>
            <c:strRef>
              <c:f>'E - T'!$A$8:$A$43</c:f>
              <c:strCach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strCache>
            </c:strRef>
          </c:cat>
          <c:val>
            <c:numRef>
              <c:f>'E - T'!$N$8:$N$43</c:f>
              <c:numCache>
                <c:formatCode>#,##0</c:formatCode>
                <c:ptCount val="36"/>
                <c:pt idx="0">
                  <c:v>1674.0</c:v>
                </c:pt>
                <c:pt idx="1">
                  <c:v>1755.0</c:v>
                </c:pt>
                <c:pt idx="2">
                  <c:v>2061.0</c:v>
                </c:pt>
                <c:pt idx="3">
                  <c:v>2199.0</c:v>
                </c:pt>
                <c:pt idx="4">
                  <c:v>2233.0</c:v>
                </c:pt>
                <c:pt idx="5">
                  <c:v>2273.0</c:v>
                </c:pt>
                <c:pt idx="6">
                  <c:v>2200.0</c:v>
                </c:pt>
                <c:pt idx="7">
                  <c:v>2071.0</c:v>
                </c:pt>
                <c:pt idx="8">
                  <c:v>2017.0</c:v>
                </c:pt>
                <c:pt idx="9">
                  <c:v>2062.0</c:v>
                </c:pt>
                <c:pt idx="10">
                  <c:v>2299.0</c:v>
                </c:pt>
                <c:pt idx="11">
                  <c:v>2572.0</c:v>
                </c:pt>
                <c:pt idx="12">
                  <c:v>2738.0</c:v>
                </c:pt>
                <c:pt idx="13">
                  <c:v>2592.0</c:v>
                </c:pt>
                <c:pt idx="14">
                  <c:v>2755.0</c:v>
                </c:pt>
                <c:pt idx="15">
                  <c:v>2793.0</c:v>
                </c:pt>
                <c:pt idx="16">
                  <c:v>2705.0</c:v>
                </c:pt>
                <c:pt idx="17">
                  <c:v>2647.0</c:v>
                </c:pt>
                <c:pt idx="18">
                  <c:v>2298.0</c:v>
                </c:pt>
                <c:pt idx="19">
                  <c:v>2106.0</c:v>
                </c:pt>
                <c:pt idx="20">
                  <c:v>2164.0</c:v>
                </c:pt>
                <c:pt idx="21">
                  <c:v>2348.0</c:v>
                </c:pt>
                <c:pt idx="22">
                  <c:v>2463.0</c:v>
                </c:pt>
                <c:pt idx="23">
                  <c:v>2480.0</c:v>
                </c:pt>
                <c:pt idx="24">
                  <c:v>2484.0</c:v>
                </c:pt>
                <c:pt idx="25">
                  <c:v>2269.0</c:v>
                </c:pt>
                <c:pt idx="26">
                  <c:v>2120.0</c:v>
                </c:pt>
                <c:pt idx="27">
                  <c:v>2624.0</c:v>
                </c:pt>
                <c:pt idx="28">
                  <c:v>2679.0</c:v>
                </c:pt>
                <c:pt idx="29">
                  <c:v>2666.0</c:v>
                </c:pt>
                <c:pt idx="30">
                  <c:v>2855.0</c:v>
                </c:pt>
                <c:pt idx="31">
                  <c:v>3025.0</c:v>
                </c:pt>
                <c:pt idx="32">
                  <c:v>3020.0</c:v>
                </c:pt>
                <c:pt idx="33">
                  <c:v>3052.0</c:v>
                </c:pt>
                <c:pt idx="34">
                  <c:v>2972.0</c:v>
                </c:pt>
                <c:pt idx="35">
                  <c:v>2788.0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698664"/>
        <c:axId val="2106700792"/>
      </c:lineChart>
      <c:lineChart>
        <c:grouping val="standard"/>
        <c:varyColors val="0"/>
        <c:ser>
          <c:idx val="1"/>
          <c:order val="1"/>
          <c:tx>
            <c:strRef>
              <c:f>'E - T'!$O$6</c:f>
              <c:strCache>
                <c:ptCount val="1"/>
                <c:pt idx="0">
                  <c:v>Taux de chômage au sens du BIT (en pourcentage)</c:v>
                </c:pt>
              </c:strCache>
            </c:strRef>
          </c:tx>
          <c:marker>
            <c:symbol val="none"/>
          </c:marker>
          <c:val>
            <c:numRef>
              <c:f>'E - T'!$O$8:$O$43</c:f>
              <c:numCache>
                <c:formatCode>#\ ##0.0</c:formatCode>
                <c:ptCount val="36"/>
                <c:pt idx="0">
                  <c:v>6.8</c:v>
                </c:pt>
                <c:pt idx="1">
                  <c:v>7.1</c:v>
                </c:pt>
                <c:pt idx="2">
                  <c:v>8.4</c:v>
                </c:pt>
                <c:pt idx="3">
                  <c:v>8.8</c:v>
                </c:pt>
                <c:pt idx="4">
                  <c:v>8.9</c:v>
                </c:pt>
                <c:pt idx="5">
                  <c:v>9.0</c:v>
                </c:pt>
                <c:pt idx="6">
                  <c:v>8.8</c:v>
                </c:pt>
                <c:pt idx="7">
                  <c:v>8.2</c:v>
                </c:pt>
                <c:pt idx="8">
                  <c:v>7.9</c:v>
                </c:pt>
                <c:pt idx="9">
                  <c:v>8.1</c:v>
                </c:pt>
                <c:pt idx="10">
                  <c:v>9.0</c:v>
                </c:pt>
                <c:pt idx="11">
                  <c:v>10.0</c:v>
                </c:pt>
                <c:pt idx="12">
                  <c:v>10.6</c:v>
                </c:pt>
                <c:pt idx="13">
                  <c:v>10.0</c:v>
                </c:pt>
                <c:pt idx="14">
                  <c:v>10.5</c:v>
                </c:pt>
                <c:pt idx="15">
                  <c:v>10.7</c:v>
                </c:pt>
                <c:pt idx="16">
                  <c:v>10.3</c:v>
                </c:pt>
                <c:pt idx="17">
                  <c:v>10.0</c:v>
                </c:pt>
                <c:pt idx="18">
                  <c:v>8.6</c:v>
                </c:pt>
                <c:pt idx="19">
                  <c:v>7.8</c:v>
                </c:pt>
                <c:pt idx="20">
                  <c:v>7.9</c:v>
                </c:pt>
                <c:pt idx="21">
                  <c:v>8.5</c:v>
                </c:pt>
                <c:pt idx="22">
                  <c:v>8.9</c:v>
                </c:pt>
                <c:pt idx="23">
                  <c:v>8.9</c:v>
                </c:pt>
                <c:pt idx="24">
                  <c:v>8.8</c:v>
                </c:pt>
                <c:pt idx="25">
                  <c:v>8.0</c:v>
                </c:pt>
                <c:pt idx="26">
                  <c:v>7.4</c:v>
                </c:pt>
                <c:pt idx="27">
                  <c:v>9.1</c:v>
                </c:pt>
                <c:pt idx="28">
                  <c:v>9.3</c:v>
                </c:pt>
                <c:pt idx="29">
                  <c:v>9.2</c:v>
                </c:pt>
                <c:pt idx="30">
                  <c:v>9.8</c:v>
                </c:pt>
                <c:pt idx="31">
                  <c:v>10.3</c:v>
                </c:pt>
                <c:pt idx="32">
                  <c:v>10.3</c:v>
                </c:pt>
                <c:pt idx="33">
                  <c:v>10.4</c:v>
                </c:pt>
                <c:pt idx="34">
                  <c:v>10.1</c:v>
                </c:pt>
                <c:pt idx="35">
                  <c:v>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695112"/>
        <c:axId val="2106703608"/>
      </c:lineChart>
      <c:catAx>
        <c:axId val="2106698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700792"/>
        <c:crosses val="autoZero"/>
        <c:auto val="1"/>
        <c:lblAlgn val="ctr"/>
        <c:lblOffset val="100"/>
        <c:noMultiLvlLbl val="0"/>
      </c:catAx>
      <c:valAx>
        <c:axId val="21067007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06698664"/>
        <c:crosses val="autoZero"/>
        <c:crossBetween val="between"/>
      </c:valAx>
      <c:valAx>
        <c:axId val="2106703608"/>
        <c:scaling>
          <c:orientation val="minMax"/>
          <c:max val="11.0"/>
        </c:scaling>
        <c:delete val="0"/>
        <c:axPos val="r"/>
        <c:numFmt formatCode="#\ ##0.0" sourceLinked="1"/>
        <c:majorTickMark val="out"/>
        <c:minorTickMark val="none"/>
        <c:tickLblPos val="nextTo"/>
        <c:crossAx val="2106695112"/>
        <c:crosses val="max"/>
        <c:crossBetween val="between"/>
      </c:valAx>
      <c:catAx>
        <c:axId val="210669511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670360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13318667760765"/>
          <c:y val="0.498801691485326"/>
          <c:w val="0.616637510111679"/>
          <c:h val="0.295518765840551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't309'!$K$4</c:f>
              <c:strCache>
                <c:ptCount val="1"/>
                <c:pt idx="0">
                  <c:v>Ensemble</c:v>
                </c:pt>
              </c:strCache>
            </c:strRef>
          </c:tx>
          <c:marker>
            <c:symbol val="none"/>
          </c:marker>
          <c:cat>
            <c:strRef>
              <c:f>'t309'!$A$6:$A$33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't309'!$K$6:$K$33</c:f>
              <c:numCache>
                <c:formatCode>#\ ##0.0</c:formatCode>
                <c:ptCount val="28"/>
                <c:pt idx="0">
                  <c:v>1358.0</c:v>
                </c:pt>
                <c:pt idx="1">
                  <c:v>1291.0</c:v>
                </c:pt>
                <c:pt idx="2">
                  <c:v>1358.0</c:v>
                </c:pt>
                <c:pt idx="3">
                  <c:v>1419.0</c:v>
                </c:pt>
                <c:pt idx="4">
                  <c:v>1465.0</c:v>
                </c:pt>
                <c:pt idx="5">
                  <c:v>1431.0</c:v>
                </c:pt>
                <c:pt idx="6">
                  <c:v>1375.0</c:v>
                </c:pt>
                <c:pt idx="7">
                  <c:v>1397.0</c:v>
                </c:pt>
                <c:pt idx="8">
                  <c:v>1413.0</c:v>
                </c:pt>
                <c:pt idx="9">
                  <c:v>1376.0</c:v>
                </c:pt>
                <c:pt idx="10">
                  <c:v>1349.0</c:v>
                </c:pt>
                <c:pt idx="11">
                  <c:v>1271.0</c:v>
                </c:pt>
                <c:pt idx="12">
                  <c:v>1293.0</c:v>
                </c:pt>
                <c:pt idx="13">
                  <c:v>1277.0</c:v>
                </c:pt>
                <c:pt idx="14">
                  <c:v>1334.0</c:v>
                </c:pt>
                <c:pt idx="15">
                  <c:v>1283.0</c:v>
                </c:pt>
                <c:pt idx="16">
                  <c:v>1312.0</c:v>
                </c:pt>
                <c:pt idx="17">
                  <c:v>1262.0</c:v>
                </c:pt>
                <c:pt idx="18">
                  <c:v>1245.0</c:v>
                </c:pt>
                <c:pt idx="19">
                  <c:v>1327.0</c:v>
                </c:pt>
                <c:pt idx="20">
                  <c:v>1344.0</c:v>
                </c:pt>
                <c:pt idx="21">
                  <c:v>1347.0</c:v>
                </c:pt>
                <c:pt idx="22">
                  <c:v>1337.0</c:v>
                </c:pt>
                <c:pt idx="23">
                  <c:v>1411.0</c:v>
                </c:pt>
                <c:pt idx="24">
                  <c:v>1504.0</c:v>
                </c:pt>
                <c:pt idx="25">
                  <c:v>1557.0</c:v>
                </c:pt>
                <c:pt idx="26">
                  <c:v>1600.0</c:v>
                </c:pt>
                <c:pt idx="27">
                  <c:v>1608.0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't309'!$L$4</c:f>
              <c:strCache>
                <c:ptCount val="1"/>
                <c:pt idx="0">
                  <c:v>Homme</c:v>
                </c:pt>
              </c:strCache>
            </c:strRef>
          </c:tx>
          <c:marker>
            <c:symbol val="none"/>
          </c:marker>
          <c:cat>
            <c:strRef>
              <c:f>'t309'!$A$6:$A$33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't309'!$L$6:$L$33</c:f>
              <c:numCache>
                <c:formatCode>#\ ##0.0</c:formatCode>
                <c:ptCount val="28"/>
                <c:pt idx="0">
                  <c:v>404.0</c:v>
                </c:pt>
                <c:pt idx="1">
                  <c:v>373.0</c:v>
                </c:pt>
                <c:pt idx="2">
                  <c:v>410.0</c:v>
                </c:pt>
                <c:pt idx="3">
                  <c:v>445.0</c:v>
                </c:pt>
                <c:pt idx="4">
                  <c:v>459.0</c:v>
                </c:pt>
                <c:pt idx="5">
                  <c:v>444.0</c:v>
                </c:pt>
                <c:pt idx="6">
                  <c:v>456.0</c:v>
                </c:pt>
                <c:pt idx="7">
                  <c:v>454.0</c:v>
                </c:pt>
                <c:pt idx="8">
                  <c:v>485.0</c:v>
                </c:pt>
                <c:pt idx="9">
                  <c:v>481.0</c:v>
                </c:pt>
                <c:pt idx="10">
                  <c:v>436.0</c:v>
                </c:pt>
                <c:pt idx="11">
                  <c:v>423.0</c:v>
                </c:pt>
                <c:pt idx="12">
                  <c:v>443.0</c:v>
                </c:pt>
                <c:pt idx="13">
                  <c:v>465.0</c:v>
                </c:pt>
                <c:pt idx="14">
                  <c:v>482.0</c:v>
                </c:pt>
                <c:pt idx="15">
                  <c:v>500.0</c:v>
                </c:pt>
                <c:pt idx="16">
                  <c:v>475.0</c:v>
                </c:pt>
                <c:pt idx="17">
                  <c:v>463.0</c:v>
                </c:pt>
                <c:pt idx="18">
                  <c:v>468.0</c:v>
                </c:pt>
                <c:pt idx="19">
                  <c:v>513.0</c:v>
                </c:pt>
                <c:pt idx="20">
                  <c:v>534.0</c:v>
                </c:pt>
                <c:pt idx="21">
                  <c:v>533.0</c:v>
                </c:pt>
                <c:pt idx="22">
                  <c:v>549.0</c:v>
                </c:pt>
                <c:pt idx="23">
                  <c:v>596.0</c:v>
                </c:pt>
                <c:pt idx="24">
                  <c:v>646.0</c:v>
                </c:pt>
                <c:pt idx="25">
                  <c:v>690.0</c:v>
                </c:pt>
                <c:pt idx="26">
                  <c:v>710.0</c:v>
                </c:pt>
                <c:pt idx="27">
                  <c:v>691.0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't309'!$M$4</c:f>
              <c:strCache>
                <c:ptCount val="1"/>
                <c:pt idx="0">
                  <c:v>Femme</c:v>
                </c:pt>
              </c:strCache>
            </c:strRef>
          </c:tx>
          <c:marker>
            <c:symbol val="none"/>
          </c:marker>
          <c:cat>
            <c:strRef>
              <c:f>'t309'!$A$6:$A$33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't309'!$M$6:$M$33</c:f>
              <c:numCache>
                <c:formatCode>#\ ##0.0</c:formatCode>
                <c:ptCount val="28"/>
                <c:pt idx="0">
                  <c:v>954.0</c:v>
                </c:pt>
                <c:pt idx="1">
                  <c:v>918.0</c:v>
                </c:pt>
                <c:pt idx="2">
                  <c:v>948.0</c:v>
                </c:pt>
                <c:pt idx="3">
                  <c:v>974.0</c:v>
                </c:pt>
                <c:pt idx="4">
                  <c:v>1006.0</c:v>
                </c:pt>
                <c:pt idx="5">
                  <c:v>987.0</c:v>
                </c:pt>
                <c:pt idx="6">
                  <c:v>918.0</c:v>
                </c:pt>
                <c:pt idx="7">
                  <c:v>943.0</c:v>
                </c:pt>
                <c:pt idx="8">
                  <c:v>928.0</c:v>
                </c:pt>
                <c:pt idx="9">
                  <c:v>895.0</c:v>
                </c:pt>
                <c:pt idx="10">
                  <c:v>912.0</c:v>
                </c:pt>
                <c:pt idx="11">
                  <c:v>848.0</c:v>
                </c:pt>
                <c:pt idx="12">
                  <c:v>850.0</c:v>
                </c:pt>
                <c:pt idx="13">
                  <c:v>812.0</c:v>
                </c:pt>
                <c:pt idx="14">
                  <c:v>853.0</c:v>
                </c:pt>
                <c:pt idx="15">
                  <c:v>782.0</c:v>
                </c:pt>
                <c:pt idx="16">
                  <c:v>837.0</c:v>
                </c:pt>
                <c:pt idx="17">
                  <c:v>799.0</c:v>
                </c:pt>
                <c:pt idx="18">
                  <c:v>777.0</c:v>
                </c:pt>
                <c:pt idx="19">
                  <c:v>814.0</c:v>
                </c:pt>
                <c:pt idx="20">
                  <c:v>809.0</c:v>
                </c:pt>
                <c:pt idx="21">
                  <c:v>814.0</c:v>
                </c:pt>
                <c:pt idx="22">
                  <c:v>788.0</c:v>
                </c:pt>
                <c:pt idx="23">
                  <c:v>815.0</c:v>
                </c:pt>
                <c:pt idx="24">
                  <c:v>857.0</c:v>
                </c:pt>
                <c:pt idx="25">
                  <c:v>866.0</c:v>
                </c:pt>
                <c:pt idx="26">
                  <c:v>890.0</c:v>
                </c:pt>
                <c:pt idx="27">
                  <c:v>917.0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592152"/>
        <c:axId val="2109019512"/>
      </c:lineChart>
      <c:catAx>
        <c:axId val="210659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9019512"/>
        <c:crosses val="autoZero"/>
        <c:auto val="1"/>
        <c:lblAlgn val="ctr"/>
        <c:lblOffset val="100"/>
        <c:noMultiLvlLbl val="0"/>
      </c:catAx>
      <c:valAx>
        <c:axId val="2109019512"/>
        <c:scaling>
          <c:orientation val="minMax"/>
        </c:scaling>
        <c:delete val="0"/>
        <c:axPos val="l"/>
        <c:majorGridlines/>
        <c:numFmt formatCode="#\ ##0.0" sourceLinked="1"/>
        <c:majorTickMark val="out"/>
        <c:minorTickMark val="none"/>
        <c:tickLblPos val="nextTo"/>
        <c:crossAx val="2106592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6536742289637"/>
          <c:y val="0.0979357067546044"/>
          <c:w val="0.298736416855256"/>
          <c:h val="0.1289140139533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84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79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9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53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67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81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31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6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5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0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23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4C0D-1F7B-5449-812F-121F9A70698F}" type="datetimeFigureOut">
              <a:rPr lang="fr-FR" smtClean="0"/>
              <a:t>31/01/19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8BFC-8B8C-C446-86DC-E101F4E34A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14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27667"/>
            <a:ext cx="7772400" cy="2372783"/>
          </a:xfrm>
        </p:spPr>
        <p:txBody>
          <a:bodyPr/>
          <a:lstStyle/>
          <a:p>
            <a:r>
              <a:rPr lang="fr-FR" dirty="0" smtClean="0"/>
              <a:t>Sociologie du ch</a:t>
            </a:r>
            <a:r>
              <a:rPr lang="fr-FR" dirty="0" smtClean="0"/>
              <a:t>ômage et des chômeurs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Séance 4 </a:t>
            </a:r>
            <a:br>
              <a:rPr lang="fr-FR" dirty="0" smtClean="0"/>
            </a:br>
            <a:r>
              <a:rPr lang="fr-FR" dirty="0" smtClean="0"/>
              <a:t>Sociologie du travail L2</a:t>
            </a:r>
            <a:br>
              <a:rPr lang="fr-FR" dirty="0" smtClean="0"/>
            </a:br>
            <a:r>
              <a:rPr lang="fr-FR" dirty="0" smtClean="0"/>
              <a:t>Fabrice Guilbaud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69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ch</a:t>
            </a:r>
            <a:r>
              <a:rPr lang="fr-FR" dirty="0" smtClean="0"/>
              <a:t>ômeurs de </a:t>
            </a:r>
            <a:r>
              <a:rPr lang="fr-FR" dirty="0" err="1" smtClean="0"/>
              <a:t>Marienthal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13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Les « résignés », sont ceux qui acceptent leur sort, et sans projet d’avenir, maintiennent le ménage en ordre.</a:t>
            </a:r>
          </a:p>
          <a:p>
            <a:pPr lvl="0"/>
            <a:r>
              <a:rPr lang="fr-FR" dirty="0"/>
              <a:t>-Les « stables » à qui un projet d’avenir permet de garder espoir ; </a:t>
            </a:r>
          </a:p>
          <a:p>
            <a:pPr lvl="0"/>
            <a:r>
              <a:rPr lang="fr-FR" dirty="0"/>
              <a:t>les « désespérés »  qui maintiennent l’apparence extérieure mais </a:t>
            </a:r>
            <a:r>
              <a:rPr lang="fr-FR" dirty="0" err="1"/>
              <a:t>mnifestent</a:t>
            </a:r>
            <a:r>
              <a:rPr lang="fr-FR" dirty="0"/>
              <a:t> des signes psychiatriques de « dépression » </a:t>
            </a:r>
          </a:p>
          <a:p>
            <a:pPr lvl="0"/>
            <a:r>
              <a:rPr lang="fr-FR" dirty="0"/>
              <a:t>Les « apathiques » qui semblent assister en témoins passifs à leur propre ruine et laissent le ménage totalement à l’abandon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052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typologie de D. </a:t>
            </a:r>
            <a:r>
              <a:rPr lang="fr-FR" dirty="0" err="1" smtClean="0"/>
              <a:t>Schnapper</a:t>
            </a:r>
            <a:r>
              <a:rPr lang="fr-FR" smtClean="0"/>
              <a:t> (1980)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ch</a:t>
            </a:r>
            <a:r>
              <a:rPr lang="fr-FR" dirty="0" smtClean="0"/>
              <a:t>ômage total</a:t>
            </a:r>
          </a:p>
          <a:p>
            <a:endParaRPr lang="fr-FR" dirty="0"/>
          </a:p>
          <a:p>
            <a:r>
              <a:rPr lang="fr-FR" dirty="0" smtClean="0"/>
              <a:t>Le chômage inversé</a:t>
            </a:r>
          </a:p>
          <a:p>
            <a:endParaRPr lang="fr-FR" dirty="0"/>
          </a:p>
          <a:p>
            <a:r>
              <a:rPr lang="fr-FR" dirty="0" smtClean="0"/>
              <a:t>Le chômage différé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71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61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Sources – Statistique publique Insee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4222"/>
            <a:ext cx="8229600" cy="581377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L’enquête </a:t>
            </a:r>
            <a:r>
              <a:rPr lang="fr-FR" dirty="0"/>
              <a:t>Emploi en continu est une enquête auprès des ménages, portant sur toutes les personnes </a:t>
            </a:r>
            <a:r>
              <a:rPr lang="fr-FR" dirty="0" smtClean="0"/>
              <a:t>de 15 </a:t>
            </a:r>
            <a:r>
              <a:rPr lang="fr-FR" dirty="0"/>
              <a:t>ans ou plus. Elle fournit une mesure des concepts d'activité, chômage, emploi, sous-emploi et </a:t>
            </a:r>
            <a:r>
              <a:rPr lang="fr-FR" dirty="0" smtClean="0"/>
              <a:t>inactivité tels </a:t>
            </a:r>
            <a:r>
              <a:rPr lang="fr-FR" dirty="0"/>
              <a:t>qu'ils sont définis par le Bureau international du travail (BIT). Il s’agit de la seule source permettant </a:t>
            </a:r>
            <a:r>
              <a:rPr lang="fr-FR" dirty="0" smtClean="0"/>
              <a:t>de mettre </a:t>
            </a:r>
            <a:r>
              <a:rPr lang="fr-FR" dirty="0"/>
              <a:t>en œuvre les définitions préconisées par le BIT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C’est </a:t>
            </a:r>
            <a:r>
              <a:rPr lang="fr-FR" dirty="0"/>
              <a:t>une enquête trimestrielle dont la collecte a </a:t>
            </a:r>
            <a:r>
              <a:rPr lang="fr-FR" dirty="0" smtClean="0"/>
              <a:t>lieu en </a:t>
            </a:r>
            <a:r>
              <a:rPr lang="fr-FR" dirty="0"/>
              <a:t>continu durant toutes les semaines de chaque trimestre, sur le champ des logements ordinaires (</a:t>
            </a:r>
            <a:r>
              <a:rPr lang="fr-FR" dirty="0" err="1" smtClean="0"/>
              <a:t>horscommunautés</a:t>
            </a:r>
            <a:r>
              <a:rPr lang="fr-FR" dirty="0" smtClean="0"/>
              <a:t> </a:t>
            </a:r>
            <a:r>
              <a:rPr lang="fr-FR" dirty="0"/>
              <a:t>: foyers, hôpitaux, prisons, etc.).</a:t>
            </a:r>
          </a:p>
          <a:p>
            <a:pPr algn="just"/>
            <a:r>
              <a:rPr lang="fr-FR" dirty="0"/>
              <a:t>En France métropolitaine, environ 65 000 ménages sont enquêtés chaque trimestre, soit un échantillon </a:t>
            </a:r>
            <a:r>
              <a:rPr lang="fr-FR" dirty="0" smtClean="0"/>
              <a:t>de répondants </a:t>
            </a:r>
            <a:r>
              <a:rPr lang="fr-FR" dirty="0"/>
              <a:t>de l’ordre de 100 000 personnes de 15 ans ou plus. Chaque trimestre, un sixième de </a:t>
            </a:r>
            <a:r>
              <a:rPr lang="fr-FR" dirty="0" smtClean="0"/>
              <a:t>l’échantillon est </a:t>
            </a:r>
            <a:r>
              <a:rPr lang="fr-FR" dirty="0"/>
              <a:t>renouvelé et cinq sixièmes sont en commun avec le trimestre précédent afin d’assurer une </a:t>
            </a:r>
            <a:r>
              <a:rPr lang="fr-FR" dirty="0" smtClean="0"/>
              <a:t>meilleure précision </a:t>
            </a:r>
            <a:r>
              <a:rPr lang="fr-FR" dirty="0"/>
              <a:t>des évolutions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EMPLOI </a:t>
            </a:r>
            <a:r>
              <a:rPr lang="fr-FR" dirty="0"/>
              <a:t>AU SENS DU BIT</a:t>
            </a:r>
          </a:p>
          <a:p>
            <a:pPr algn="just"/>
            <a:r>
              <a:rPr lang="fr-FR" dirty="0"/>
              <a:t>Une personne en emploi (i.e. un actif occupé) au sens du BIT est une personne âgée de 15 ans ou </a:t>
            </a:r>
            <a:r>
              <a:rPr lang="fr-FR" dirty="0" smtClean="0"/>
              <a:t>plus ayant </a:t>
            </a:r>
            <a:r>
              <a:rPr lang="fr-FR" dirty="0"/>
              <a:t>effectué au moins une heure de travail rémunéré au cours de la semaine de référence ou ayant </a:t>
            </a:r>
            <a:r>
              <a:rPr lang="fr-FR" dirty="0" smtClean="0"/>
              <a:t>gardé un </a:t>
            </a:r>
            <a:r>
              <a:rPr lang="fr-FR" dirty="0"/>
              <a:t>lien formel avec son emploi (congés annuels, maladie, maternité, etc.).</a:t>
            </a:r>
          </a:p>
          <a:p>
            <a:pPr algn="just"/>
            <a:r>
              <a:rPr lang="fr-FR" b="1" dirty="0"/>
              <a:t>Le taux d’emploi est le rapport entre le nombre de personnes ayant un emploi et la population totale.</a:t>
            </a:r>
          </a:p>
        </p:txBody>
      </p:sp>
    </p:spTree>
    <p:extLst>
      <p:ext uri="{BB962C8B-B14F-4D97-AF65-F5344CB8AC3E}">
        <p14:creationId xmlns:p14="http://schemas.microsoft.com/office/powerpoint/2010/main" val="425321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L’Emploi en France depuis 2000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15963" r="-15963"/>
          <a:stretch>
            <a:fillRect/>
          </a:stretch>
        </p:blipFill>
        <p:spPr>
          <a:xfrm>
            <a:off x="457200" y="1600200"/>
            <a:ext cx="8229600" cy="4735689"/>
          </a:xfrm>
        </p:spPr>
      </p:pic>
    </p:spTree>
    <p:extLst>
      <p:ext uri="{BB962C8B-B14F-4D97-AF65-F5344CB8AC3E}">
        <p14:creationId xmlns:p14="http://schemas.microsoft.com/office/powerpoint/2010/main" val="179711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du </a:t>
            </a:r>
            <a:r>
              <a:rPr lang="fr-FR" dirty="0" smtClean="0"/>
              <a:t>chômage BIT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2352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/>
              <a:t>taux de chômage est calculé comme le ratio du nombre de chômeurs sur le nombre d’actifs (</a:t>
            </a:r>
            <a:r>
              <a:rPr lang="fr-FR" dirty="0" smtClean="0"/>
              <a:t>personnes en </a:t>
            </a:r>
            <a:r>
              <a:rPr lang="fr-FR" dirty="0"/>
              <a:t>emploi ou au chômage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/>
              <a:t>CHÔMAGE ET TAUX DE CHÔMAGE AU SENS DU BIT</a:t>
            </a:r>
          </a:p>
          <a:p>
            <a:pPr marL="0" indent="0">
              <a:buNone/>
            </a:pPr>
            <a:r>
              <a:rPr lang="fr-FR" dirty="0"/>
              <a:t>Un chômeur au sens du Bureau international du travail (BIT) est une personne en âge de </a:t>
            </a:r>
            <a:r>
              <a:rPr lang="fr-FR" dirty="0" smtClean="0"/>
              <a:t>travailler (</a:t>
            </a:r>
            <a:r>
              <a:rPr lang="fr-FR" dirty="0"/>
              <a:t>conventionnellement 15 ans ou plus) qui satisfait les trois critères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1</a:t>
            </a:r>
            <a:r>
              <a:rPr lang="fr-FR" dirty="0"/>
              <a:t>°) n’a pas travaillé, ne serait-ce qu’une heure, au cours de la semaine de référence,</a:t>
            </a:r>
          </a:p>
          <a:p>
            <a:pPr marL="0" indent="0">
              <a:buNone/>
            </a:pPr>
            <a:r>
              <a:rPr lang="fr-FR" dirty="0" smtClean="0"/>
              <a:t>	2</a:t>
            </a:r>
            <a:r>
              <a:rPr lang="fr-FR" dirty="0"/>
              <a:t>°) est disponible pour travailler dans les deux semaines,</a:t>
            </a:r>
          </a:p>
          <a:p>
            <a:pPr marL="0" indent="0">
              <a:buNone/>
            </a:pPr>
            <a:r>
              <a:rPr lang="fr-FR" dirty="0" smtClean="0"/>
              <a:t>	3</a:t>
            </a:r>
            <a:r>
              <a:rPr lang="fr-FR" dirty="0"/>
              <a:t>°) a entrepris des démarches actives de recherche d’emploi dans le mois précédent, ou a trouvé </a:t>
            </a:r>
            <a:r>
              <a:rPr lang="fr-FR" dirty="0" smtClean="0"/>
              <a:t>	un emploi qui </a:t>
            </a:r>
            <a:r>
              <a:rPr lang="fr-FR" dirty="0"/>
              <a:t>commence dans les 3 mois.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part des chômeurs est le rapport entre le nombre de chômeurs et le nombre de personnes </a:t>
            </a:r>
            <a:r>
              <a:rPr lang="fr-FR" dirty="0" smtClean="0"/>
              <a:t>d’une population </a:t>
            </a:r>
            <a:r>
              <a:rPr lang="fr-FR" dirty="0"/>
              <a:t>considérée ; elle diffère du taux de chômage, qui est le rapport entre le nombre de chômeurs </a:t>
            </a:r>
            <a:r>
              <a:rPr lang="fr-FR" dirty="0" smtClean="0"/>
              <a:t>et le </a:t>
            </a:r>
            <a:r>
              <a:rPr lang="fr-FR" dirty="0"/>
              <a:t>nombre de personnes actives (en emploi ou au chômage).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/>
              <a:t>chômeur de longue durée est une personne au chômage qui déclare chercher un emploi depuis </a:t>
            </a:r>
            <a:r>
              <a:rPr lang="fr-FR" dirty="0" smtClean="0"/>
              <a:t>au moins </a:t>
            </a:r>
            <a:r>
              <a:rPr lang="fr-FR" dirty="0"/>
              <a:t>un an.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/>
              <a:t>taux de chômage de longue durée est le rapport entre le nombre de chômeurs de </a:t>
            </a:r>
            <a:r>
              <a:rPr lang="fr-FR" dirty="0" smtClean="0"/>
              <a:t>longue durée </a:t>
            </a:r>
            <a:r>
              <a:rPr lang="fr-FR" dirty="0"/>
              <a:t>et le nombre de personnes actives.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55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Série longue 1982-2017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942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80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Halo du chômage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531578" cy="503114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Le halo autour du chômage est composé des personnes inactives au sens du BIT, mais proches </a:t>
            </a:r>
            <a:r>
              <a:rPr lang="fr-FR" dirty="0" smtClean="0"/>
              <a:t>du marché </a:t>
            </a:r>
            <a:r>
              <a:rPr lang="fr-FR" dirty="0"/>
              <a:t>du travail : il s’agit des personnes qui recherchent un emploi mais qui ne sont pas disponibles </a:t>
            </a:r>
            <a:r>
              <a:rPr lang="fr-FR" dirty="0" smtClean="0"/>
              <a:t>dans les </a:t>
            </a:r>
            <a:r>
              <a:rPr lang="fr-FR" dirty="0"/>
              <a:t>deux semaines pour travailler, ainsi que des personnes qui souhaitent travailler mais qui n’ont </a:t>
            </a:r>
            <a:r>
              <a:rPr lang="fr-FR" dirty="0" smtClean="0"/>
              <a:t>pas effectué </a:t>
            </a:r>
            <a:r>
              <a:rPr lang="fr-FR" dirty="0"/>
              <a:t>de démarche active de recherche d’emploi dans le mois précédent, qu’elles soient </a:t>
            </a:r>
            <a:r>
              <a:rPr lang="fr-FR" dirty="0" smtClean="0"/>
              <a:t>disponibles ou </a:t>
            </a:r>
            <a:r>
              <a:rPr lang="fr-FR" dirty="0"/>
              <a:t>non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Le halo est décliné en trois catégories </a:t>
            </a:r>
            <a:r>
              <a:rPr lang="fr-FR" dirty="0" smtClean="0"/>
              <a:t>:</a:t>
            </a:r>
          </a:p>
          <a:p>
            <a:r>
              <a:rPr lang="fr-FR" dirty="0"/>
              <a:t>– ont effectué une démarche active </a:t>
            </a:r>
            <a:r>
              <a:rPr lang="fr-FR" dirty="0" smtClean="0"/>
              <a:t>de recherche </a:t>
            </a:r>
            <a:r>
              <a:rPr lang="fr-FR" dirty="0"/>
              <a:t>d’emploi mais ne sont </a:t>
            </a:r>
            <a:r>
              <a:rPr lang="fr-FR" dirty="0" smtClean="0"/>
              <a:t>pas disponibles </a:t>
            </a:r>
            <a:r>
              <a:rPr lang="fr-FR" dirty="0"/>
              <a:t>pour travailler dans les </a:t>
            </a:r>
            <a:r>
              <a:rPr lang="fr-FR" dirty="0" smtClean="0"/>
              <a:t>deux semaines </a:t>
            </a:r>
            <a:r>
              <a:rPr lang="fr-FR" dirty="0"/>
              <a:t>à venir ;</a:t>
            </a:r>
          </a:p>
          <a:p>
            <a:r>
              <a:rPr lang="fr-FR" dirty="0"/>
              <a:t>– n’ont pas effectué de démarche </a:t>
            </a:r>
            <a:r>
              <a:rPr lang="fr-FR" dirty="0" smtClean="0"/>
              <a:t>active de </a:t>
            </a:r>
            <a:r>
              <a:rPr lang="fr-FR" dirty="0"/>
              <a:t>recherche, mais souhaitent un </a:t>
            </a:r>
            <a:r>
              <a:rPr lang="fr-FR" dirty="0" smtClean="0"/>
              <a:t>emploi et </a:t>
            </a:r>
            <a:r>
              <a:rPr lang="fr-FR" dirty="0"/>
              <a:t>sont disponibles pour travailler ;</a:t>
            </a:r>
          </a:p>
          <a:p>
            <a:r>
              <a:rPr lang="fr-FR" dirty="0"/>
              <a:t>– souhaitent un emploi, mais n’ont </a:t>
            </a:r>
            <a:r>
              <a:rPr lang="fr-FR" dirty="0" smtClean="0"/>
              <a:t>pas effectué </a:t>
            </a:r>
            <a:r>
              <a:rPr lang="fr-FR" dirty="0"/>
              <a:t>de démarche active </a:t>
            </a:r>
            <a:r>
              <a:rPr lang="fr-FR" dirty="0" smtClean="0"/>
              <a:t>de recherche </a:t>
            </a:r>
            <a:r>
              <a:rPr lang="fr-FR" dirty="0"/>
              <a:t>et ne sont pas disponibles </a:t>
            </a:r>
            <a:r>
              <a:rPr lang="fr-FR" dirty="0" smtClean="0"/>
              <a:t>pour travailler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302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Série longue – Nombre de personnes dans le </a:t>
            </a:r>
            <a:r>
              <a:rPr lang="fr-FR" sz="3600" dirty="0" smtClean="0"/>
              <a:t>halo </a:t>
            </a:r>
            <a:r>
              <a:rPr lang="fr-FR" sz="3600" dirty="0" smtClean="0"/>
              <a:t>du chômage (en milliers H/F)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49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définition du demandeur d’emploi selon P</a:t>
            </a:r>
            <a:r>
              <a:rPr lang="fr-FR" dirty="0" smtClean="0"/>
              <a:t>ôle Emploi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4911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fr-FR" sz="5000" dirty="0"/>
              <a:t>Les demandeurs d'emploi sont inscrits à Pôle emploi selon 5 catégories : </a:t>
            </a:r>
            <a:r>
              <a:rPr lang="fr-FR" sz="5000" dirty="0" smtClean="0"/>
              <a:t/>
            </a:r>
            <a:br>
              <a:rPr lang="fr-FR" sz="5000" dirty="0" smtClean="0"/>
            </a:br>
            <a:r>
              <a:rPr lang="fr-FR" sz="5000" dirty="0" smtClean="0"/>
              <a:t>A</a:t>
            </a:r>
            <a:r>
              <a:rPr lang="fr-FR" sz="5000" dirty="0"/>
              <a:t>, B, C, D et </a:t>
            </a:r>
            <a:r>
              <a:rPr lang="fr-FR" sz="5000" dirty="0" smtClean="0"/>
              <a:t>E. La </a:t>
            </a:r>
            <a:r>
              <a:rPr lang="fr-FR" sz="5000" dirty="0"/>
              <a:t>répartition permet d'établir </a:t>
            </a:r>
            <a:r>
              <a:rPr lang="fr-FR" sz="5000" dirty="0" smtClean="0"/>
              <a:t>une classification </a:t>
            </a:r>
            <a:r>
              <a:rPr lang="fr-FR" sz="5000" dirty="0"/>
              <a:t>selon la disponibilité du demandeur d'emploi</a:t>
            </a:r>
            <a:r>
              <a:rPr lang="fr-FR" sz="5000" dirty="0" smtClean="0"/>
              <a:t>.</a:t>
            </a:r>
          </a:p>
          <a:p>
            <a:endParaRPr lang="fr-FR" dirty="0" smtClean="0"/>
          </a:p>
          <a:p>
            <a:r>
              <a:rPr lang="fr-FR" sz="4200" dirty="0" smtClean="0"/>
              <a:t>A - Personne </a:t>
            </a:r>
            <a:r>
              <a:rPr lang="fr-FR" sz="4200" dirty="0"/>
              <a:t>sans emploi, tenue d'accomplir des actes positifs de recherche d'emploi, à la recherche d'un emploi quel que soit le type de contrat (CDI,CDD, à temps plein, à temps partiel, temporaire ou saisonnier)</a:t>
            </a:r>
          </a:p>
          <a:p>
            <a:endParaRPr lang="fr-FR" sz="4200" dirty="0"/>
          </a:p>
          <a:p>
            <a:r>
              <a:rPr lang="fr-FR" sz="4200" dirty="0" smtClean="0"/>
              <a:t>B - Personne </a:t>
            </a:r>
            <a:r>
              <a:rPr lang="fr-FR" sz="4200" dirty="0"/>
              <a:t>ayant exercé une activité réduite de 78 heures maximum par mois, tenue d'accomplir des actes positifs de recherche d'emploi</a:t>
            </a:r>
          </a:p>
          <a:p>
            <a:endParaRPr lang="fr-FR" sz="4200" dirty="0"/>
          </a:p>
          <a:p>
            <a:r>
              <a:rPr lang="fr-FR" sz="4200" dirty="0" smtClean="0"/>
              <a:t>C - Personne </a:t>
            </a:r>
            <a:r>
              <a:rPr lang="fr-FR" sz="4200" dirty="0"/>
              <a:t>ayant exercé une activité réduite de plus de 78 heures par mois, tenue d'accomplir des actes positifs de recherche d'emploi</a:t>
            </a:r>
          </a:p>
          <a:p>
            <a:endParaRPr lang="fr-FR" sz="4200" dirty="0"/>
          </a:p>
          <a:p>
            <a:r>
              <a:rPr lang="fr-FR" sz="4200" dirty="0" smtClean="0"/>
              <a:t>D - Personne </a:t>
            </a:r>
            <a:r>
              <a:rPr lang="fr-FR" sz="4200" dirty="0"/>
              <a:t>sans emploi, qui n'est pas immédiatement disponible, non tenue d'accomplir des actes positifs de recherche d'emploi (demandeur d'emploi en formation, en maladie, etc.)</a:t>
            </a:r>
          </a:p>
          <a:p>
            <a:endParaRPr lang="fr-FR" sz="4200" dirty="0"/>
          </a:p>
          <a:p>
            <a:r>
              <a:rPr lang="fr-FR" sz="4200" dirty="0" smtClean="0"/>
              <a:t>E - Personne </a:t>
            </a:r>
            <a:r>
              <a:rPr lang="fr-FR" sz="4200" dirty="0"/>
              <a:t>pourvue d'un emploi, non tenue d'accomplir des actes positifs de recherche d'emploi</a:t>
            </a:r>
          </a:p>
        </p:txBody>
      </p:sp>
    </p:spTree>
    <p:extLst>
      <p:ext uri="{BB962C8B-B14F-4D97-AF65-F5344CB8AC3E}">
        <p14:creationId xmlns:p14="http://schemas.microsoft.com/office/powerpoint/2010/main" val="43977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000" y="274638"/>
            <a:ext cx="9017000" cy="811918"/>
          </a:xfrm>
        </p:spPr>
        <p:txBody>
          <a:bodyPr>
            <a:noAutofit/>
          </a:bodyPr>
          <a:lstStyle/>
          <a:p>
            <a:r>
              <a:rPr lang="fr-FR" sz="3200" dirty="0" smtClean="0"/>
              <a:t>Série Longue Demandeurs d’emploi 1996 - 2018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-6417" b="-6417"/>
          <a:stretch>
            <a:fillRect/>
          </a:stretch>
        </p:blipFill>
        <p:spPr>
          <a:xfrm>
            <a:off x="457200" y="860778"/>
            <a:ext cx="8229600" cy="5997222"/>
          </a:xfrm>
        </p:spPr>
      </p:pic>
    </p:spTree>
    <p:extLst>
      <p:ext uri="{BB962C8B-B14F-4D97-AF65-F5344CB8AC3E}">
        <p14:creationId xmlns:p14="http://schemas.microsoft.com/office/powerpoint/2010/main" val="2344121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561</Words>
  <Application>Microsoft Macintosh PowerPoint</Application>
  <PresentationFormat>Présentation à l'écran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Sociologie du chômage et des chômeurs</vt:lpstr>
      <vt:lpstr>Sources – Statistique publique Insee</vt:lpstr>
      <vt:lpstr>L’Emploi en France depuis 2000</vt:lpstr>
      <vt:lpstr>Définitions du chômage BIT</vt:lpstr>
      <vt:lpstr>Série longue 1982-2017</vt:lpstr>
      <vt:lpstr>Le Halo du chômage</vt:lpstr>
      <vt:lpstr>Série longue – Nombre de personnes dans le halo du chômage (en milliers H/F)</vt:lpstr>
      <vt:lpstr>La définition du demandeur d’emploi selon Pôle Emploi</vt:lpstr>
      <vt:lpstr>Série Longue Demandeurs d’emploi 1996 - 2018</vt:lpstr>
      <vt:lpstr>Le chômeurs de Marienthal</vt:lpstr>
      <vt:lpstr>La typologie de D. Schnapper (1980)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Guilbaud</dc:creator>
  <cp:lastModifiedBy>Fabrice Guilbaud</cp:lastModifiedBy>
  <cp:revision>6</cp:revision>
  <dcterms:created xsi:type="dcterms:W3CDTF">2019-01-31T13:53:05Z</dcterms:created>
  <dcterms:modified xsi:type="dcterms:W3CDTF">2019-01-31T15:02:03Z</dcterms:modified>
</cp:coreProperties>
</file>